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87"/>
  </p:notesMasterIdLst>
  <p:handoutMasterIdLst>
    <p:handoutMasterId r:id="rId88"/>
  </p:handoutMasterIdLst>
  <p:sldIdLst>
    <p:sldId id="1864" r:id="rId5"/>
    <p:sldId id="2014" r:id="rId6"/>
    <p:sldId id="1998" r:id="rId7"/>
    <p:sldId id="2015" r:id="rId8"/>
    <p:sldId id="2053" r:id="rId9"/>
    <p:sldId id="2051" r:id="rId10"/>
    <p:sldId id="2052" r:id="rId11"/>
    <p:sldId id="2054" r:id="rId12"/>
    <p:sldId id="2017" r:id="rId13"/>
    <p:sldId id="1997" r:id="rId14"/>
    <p:sldId id="2006" r:id="rId15"/>
    <p:sldId id="1898" r:id="rId16"/>
    <p:sldId id="1868" r:id="rId17"/>
    <p:sldId id="1869" r:id="rId18"/>
    <p:sldId id="1883" r:id="rId19"/>
    <p:sldId id="1932" r:id="rId20"/>
    <p:sldId id="1899" r:id="rId21"/>
    <p:sldId id="1900" r:id="rId22"/>
    <p:sldId id="1901" r:id="rId23"/>
    <p:sldId id="1944" r:id="rId24"/>
    <p:sldId id="1945" r:id="rId25"/>
    <p:sldId id="1902" r:id="rId26"/>
    <p:sldId id="1924" r:id="rId27"/>
    <p:sldId id="1925" r:id="rId28"/>
    <p:sldId id="1927" r:id="rId29"/>
    <p:sldId id="1926" r:id="rId30"/>
    <p:sldId id="1928" r:id="rId31"/>
    <p:sldId id="1904" r:id="rId32"/>
    <p:sldId id="1936" r:id="rId33"/>
    <p:sldId id="1938" r:id="rId34"/>
    <p:sldId id="1937" r:id="rId35"/>
    <p:sldId id="1940" r:id="rId36"/>
    <p:sldId id="1960" r:id="rId37"/>
    <p:sldId id="1943" r:id="rId38"/>
    <p:sldId id="2079" r:id="rId39"/>
    <p:sldId id="1939" r:id="rId40"/>
    <p:sldId id="1942" r:id="rId41"/>
    <p:sldId id="1964" r:id="rId42"/>
    <p:sldId id="2080" r:id="rId43"/>
    <p:sldId id="1956" r:id="rId44"/>
    <p:sldId id="2032" r:id="rId45"/>
    <p:sldId id="1954" r:id="rId46"/>
    <p:sldId id="1955" r:id="rId47"/>
    <p:sldId id="2047" r:id="rId48"/>
    <p:sldId id="2055" r:id="rId49"/>
    <p:sldId id="1916" r:id="rId50"/>
    <p:sldId id="2056" r:id="rId51"/>
    <p:sldId id="2057" r:id="rId52"/>
    <p:sldId id="2023" r:id="rId53"/>
    <p:sldId id="1958" r:id="rId54"/>
    <p:sldId id="1961" r:id="rId55"/>
    <p:sldId id="2060" r:id="rId56"/>
    <p:sldId id="2058" r:id="rId57"/>
    <p:sldId id="2036" r:id="rId58"/>
    <p:sldId id="2041" r:id="rId59"/>
    <p:sldId id="2042" r:id="rId60"/>
    <p:sldId id="2037" r:id="rId61"/>
    <p:sldId id="2034" r:id="rId62"/>
    <p:sldId id="2044" r:id="rId63"/>
    <p:sldId id="2045" r:id="rId64"/>
    <p:sldId id="2049" r:id="rId65"/>
    <p:sldId id="1908" r:id="rId66"/>
    <p:sldId id="2031" r:id="rId67"/>
    <p:sldId id="1929" r:id="rId68"/>
    <p:sldId id="1909" r:id="rId69"/>
    <p:sldId id="1969" r:id="rId70"/>
    <p:sldId id="1959" r:id="rId71"/>
    <p:sldId id="1906" r:id="rId72"/>
    <p:sldId id="1910" r:id="rId73"/>
    <p:sldId id="2059" r:id="rId74"/>
    <p:sldId id="2061" r:id="rId75"/>
    <p:sldId id="2064" r:id="rId76"/>
    <p:sldId id="2068" r:id="rId77"/>
    <p:sldId id="2063" r:id="rId78"/>
    <p:sldId id="2066" r:id="rId79"/>
    <p:sldId id="2072" r:id="rId80"/>
    <p:sldId id="2074" r:id="rId81"/>
    <p:sldId id="2075" r:id="rId82"/>
    <p:sldId id="2076" r:id="rId83"/>
    <p:sldId id="2071" r:id="rId84"/>
    <p:sldId id="2078" r:id="rId85"/>
    <p:sldId id="2077" r:id="rId8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2014"/>
            <p14:sldId id="1998"/>
            <p14:sldId id="2015"/>
            <p14:sldId id="2053"/>
            <p14:sldId id="2051"/>
            <p14:sldId id="2052"/>
            <p14:sldId id="2054"/>
            <p14:sldId id="2017"/>
            <p14:sldId id="1997"/>
            <p14:sldId id="2006"/>
            <p14:sldId id="1898"/>
            <p14:sldId id="1868"/>
            <p14:sldId id="1869"/>
            <p14:sldId id="1883"/>
            <p14:sldId id="1932"/>
            <p14:sldId id="1899"/>
            <p14:sldId id="1900"/>
            <p14:sldId id="1901"/>
            <p14:sldId id="1944"/>
            <p14:sldId id="1945"/>
            <p14:sldId id="1902"/>
            <p14:sldId id="1924"/>
            <p14:sldId id="1925"/>
            <p14:sldId id="1927"/>
            <p14:sldId id="1926"/>
            <p14:sldId id="1928"/>
            <p14:sldId id="1904"/>
            <p14:sldId id="1936"/>
            <p14:sldId id="1938"/>
            <p14:sldId id="1937"/>
            <p14:sldId id="1940"/>
            <p14:sldId id="1960"/>
            <p14:sldId id="1943"/>
            <p14:sldId id="2079"/>
            <p14:sldId id="1939"/>
            <p14:sldId id="1942"/>
            <p14:sldId id="1964"/>
            <p14:sldId id="2080"/>
            <p14:sldId id="1956"/>
            <p14:sldId id="2032"/>
            <p14:sldId id="1954"/>
            <p14:sldId id="1955"/>
            <p14:sldId id="2047"/>
            <p14:sldId id="2055"/>
            <p14:sldId id="1916"/>
            <p14:sldId id="2056"/>
            <p14:sldId id="2057"/>
            <p14:sldId id="2023"/>
            <p14:sldId id="1958"/>
            <p14:sldId id="1961"/>
            <p14:sldId id="2060"/>
            <p14:sldId id="2058"/>
            <p14:sldId id="2036"/>
            <p14:sldId id="2041"/>
            <p14:sldId id="2042"/>
            <p14:sldId id="2037"/>
            <p14:sldId id="2034"/>
            <p14:sldId id="2044"/>
            <p14:sldId id="2045"/>
            <p14:sldId id="2049"/>
            <p14:sldId id="1908"/>
            <p14:sldId id="2031"/>
            <p14:sldId id="1929"/>
            <p14:sldId id="1909"/>
            <p14:sldId id="1969"/>
            <p14:sldId id="1959"/>
            <p14:sldId id="1906"/>
            <p14:sldId id="1910"/>
            <p14:sldId id="2059"/>
            <p14:sldId id="2061"/>
            <p14:sldId id="2064"/>
            <p14:sldId id="2068"/>
            <p14:sldId id="2063"/>
            <p14:sldId id="2066"/>
            <p14:sldId id="2072"/>
            <p14:sldId id="2074"/>
            <p14:sldId id="2075"/>
            <p14:sldId id="2076"/>
            <p14:sldId id="2071"/>
            <p14:sldId id="2078"/>
            <p14:sldId id="207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3847"/>
    <a:srgbClr val="7C2ED6"/>
    <a:srgbClr val="9437FF"/>
    <a:srgbClr val="D6D734"/>
    <a:srgbClr val="FFFD78"/>
    <a:srgbClr val="FEF7F4"/>
    <a:srgbClr val="929000"/>
    <a:srgbClr val="FE4387"/>
    <a:srgbClr val="F6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79738" autoAdjust="0"/>
  </p:normalViewPr>
  <p:slideViewPr>
    <p:cSldViewPr snapToGrid="0">
      <p:cViewPr varScale="1">
        <p:scale>
          <a:sx n="88" d="100"/>
          <a:sy n="88" d="100"/>
        </p:scale>
        <p:origin x="528" y="176"/>
      </p:cViewPr>
      <p:guideLst>
        <p:guide pos="480"/>
        <p:guide orient="horz" pos="216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6/19/24</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238119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18809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320144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27</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1557456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35</a:t>
            </a:fld>
            <a:endParaRPr lang="en-US" altLang="en-US" dirty="0"/>
          </a:p>
        </p:txBody>
      </p:sp>
    </p:spTree>
    <p:extLst>
      <p:ext uri="{BB962C8B-B14F-4D97-AF65-F5344CB8AC3E}">
        <p14:creationId xmlns:p14="http://schemas.microsoft.com/office/powerpoint/2010/main" val="1479463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Connections are not random</a:t>
            </a:r>
          </a:p>
          <a:p>
            <a:endParaRPr lang="en-NL" dirty="0"/>
          </a:p>
          <a:p>
            <a:r>
              <a:rPr lang="en-NL" dirty="0"/>
              <a:t>A few removals </a:t>
            </a:r>
            <a:r>
              <a:rPr lang="en-NL" dirty="0">
                <a:sym typeface="Wingdings" pitchFamily="2" charset="2"/>
              </a:rPr>
              <a:t> cascading effects</a:t>
            </a:r>
          </a:p>
          <a:p>
            <a:r>
              <a:rPr lang="en-GB" b="0" i="1" dirty="0"/>
              <a:t>Albert, </a:t>
            </a:r>
            <a:r>
              <a:rPr lang="en-GB" b="0" i="1" dirty="0" err="1"/>
              <a:t>Jeong</a:t>
            </a:r>
            <a:r>
              <a:rPr lang="en-GB" b="0" i="1" dirty="0"/>
              <a:t>, </a:t>
            </a:r>
            <a:r>
              <a:rPr lang="en-GB" b="0" i="1" dirty="0" err="1"/>
              <a:t>Barabasi</a:t>
            </a:r>
            <a:r>
              <a:rPr lang="en-GB" b="0" i="1" dirty="0"/>
              <a:t> (2000) Attack and error tolerance of complex networks</a:t>
            </a:r>
          </a:p>
          <a:p>
            <a:endParaRPr lang="en-GB" altLang="en-US" b="0" i="1" dirty="0"/>
          </a:p>
          <a:p>
            <a:endParaRPr lang="en-GB" altLang="en-US" b="0" i="1" dirty="0"/>
          </a:p>
          <a:p>
            <a:endParaRPr lang="en-US" altLang="en-US"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41</a:t>
            </a:fld>
            <a:endParaRPr lang="en-US" altLang="en-US" dirty="0"/>
          </a:p>
        </p:txBody>
      </p:sp>
    </p:spTree>
    <p:extLst>
      <p:ext uri="{BB962C8B-B14F-4D97-AF65-F5344CB8AC3E}">
        <p14:creationId xmlns:p14="http://schemas.microsoft.com/office/powerpoint/2010/main" val="1579447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43</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48</a:t>
            </a:fld>
            <a:endParaRPr lang="en-US" altLang="en-US" dirty="0"/>
          </a:p>
        </p:txBody>
      </p:sp>
    </p:spTree>
    <p:extLst>
      <p:ext uri="{BB962C8B-B14F-4D97-AF65-F5344CB8AC3E}">
        <p14:creationId xmlns:p14="http://schemas.microsoft.com/office/powerpoint/2010/main" val="3181480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49</a:t>
            </a:fld>
            <a:endParaRPr lang="en-US" altLang="en-US" dirty="0"/>
          </a:p>
        </p:txBody>
      </p:sp>
    </p:spTree>
    <p:extLst>
      <p:ext uri="{BB962C8B-B14F-4D97-AF65-F5344CB8AC3E}">
        <p14:creationId xmlns:p14="http://schemas.microsoft.com/office/powerpoint/2010/main" val="626533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52</a:t>
            </a:fld>
            <a:endParaRPr lang="en-US" altLang="en-US" dirty="0"/>
          </a:p>
        </p:txBody>
      </p:sp>
    </p:spTree>
    <p:extLst>
      <p:ext uri="{BB962C8B-B14F-4D97-AF65-F5344CB8AC3E}">
        <p14:creationId xmlns:p14="http://schemas.microsoft.com/office/powerpoint/2010/main" val="319977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2939020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54</a:t>
            </a:fld>
            <a:endParaRPr lang="en-US" altLang="en-US" dirty="0"/>
          </a:p>
        </p:txBody>
      </p:sp>
    </p:spTree>
    <p:extLst>
      <p:ext uri="{BB962C8B-B14F-4D97-AF65-F5344CB8AC3E}">
        <p14:creationId xmlns:p14="http://schemas.microsoft.com/office/powerpoint/2010/main" val="3997740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55</a:t>
            </a:fld>
            <a:endParaRPr lang="en-US" altLang="en-US" dirty="0"/>
          </a:p>
        </p:txBody>
      </p:sp>
    </p:spTree>
    <p:extLst>
      <p:ext uri="{BB962C8B-B14F-4D97-AF65-F5344CB8AC3E}">
        <p14:creationId xmlns:p14="http://schemas.microsoft.com/office/powerpoint/2010/main" val="3020811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11950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56</a:t>
            </a:fld>
            <a:endParaRPr lang="en-US" altLang="en-US" dirty="0"/>
          </a:p>
        </p:txBody>
      </p:sp>
    </p:spTree>
    <p:extLst>
      <p:ext uri="{BB962C8B-B14F-4D97-AF65-F5344CB8AC3E}">
        <p14:creationId xmlns:p14="http://schemas.microsoft.com/office/powerpoint/2010/main" val="801206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57</a:t>
            </a:fld>
            <a:endParaRPr lang="en-US" altLang="en-US" dirty="0"/>
          </a:p>
        </p:txBody>
      </p:sp>
    </p:spTree>
    <p:extLst>
      <p:ext uri="{BB962C8B-B14F-4D97-AF65-F5344CB8AC3E}">
        <p14:creationId xmlns:p14="http://schemas.microsoft.com/office/powerpoint/2010/main" val="3136446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58</a:t>
            </a:fld>
            <a:endParaRPr lang="en-US" altLang="en-US" dirty="0"/>
          </a:p>
        </p:txBody>
      </p:sp>
    </p:spTree>
    <p:extLst>
      <p:ext uri="{BB962C8B-B14F-4D97-AF65-F5344CB8AC3E}">
        <p14:creationId xmlns:p14="http://schemas.microsoft.com/office/powerpoint/2010/main" val="585014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63</a:t>
            </a:fld>
            <a:endParaRPr lang="en-US" altLang="en-US" dirty="0"/>
          </a:p>
        </p:txBody>
      </p:sp>
    </p:spTree>
    <p:extLst>
      <p:ext uri="{BB962C8B-B14F-4D97-AF65-F5344CB8AC3E}">
        <p14:creationId xmlns:p14="http://schemas.microsoft.com/office/powerpoint/2010/main" val="3858868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70</a:t>
            </a:fld>
            <a:endParaRPr lang="en-US" altLang="en-US" dirty="0"/>
          </a:p>
        </p:txBody>
      </p:sp>
    </p:spTree>
    <p:extLst>
      <p:ext uri="{BB962C8B-B14F-4D97-AF65-F5344CB8AC3E}">
        <p14:creationId xmlns:p14="http://schemas.microsoft.com/office/powerpoint/2010/main" val="2060069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72</a:t>
            </a:fld>
            <a:endParaRPr lang="en-US" altLang="en-US" dirty="0"/>
          </a:p>
        </p:txBody>
      </p:sp>
    </p:spTree>
    <p:extLst>
      <p:ext uri="{BB962C8B-B14F-4D97-AF65-F5344CB8AC3E}">
        <p14:creationId xmlns:p14="http://schemas.microsoft.com/office/powerpoint/2010/main" val="3180485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73</a:t>
            </a:fld>
            <a:endParaRPr lang="en-US" altLang="en-US" dirty="0"/>
          </a:p>
        </p:txBody>
      </p:sp>
    </p:spTree>
    <p:extLst>
      <p:ext uri="{BB962C8B-B14F-4D97-AF65-F5344CB8AC3E}">
        <p14:creationId xmlns:p14="http://schemas.microsoft.com/office/powerpoint/2010/main" val="1397924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74</a:t>
            </a:fld>
            <a:endParaRPr lang="en-US" altLang="en-US" dirty="0"/>
          </a:p>
        </p:txBody>
      </p:sp>
    </p:spTree>
    <p:extLst>
      <p:ext uri="{BB962C8B-B14F-4D97-AF65-F5344CB8AC3E}">
        <p14:creationId xmlns:p14="http://schemas.microsoft.com/office/powerpoint/2010/main" val="2507722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75</a:t>
            </a:fld>
            <a:endParaRPr lang="en-US" altLang="en-US" dirty="0"/>
          </a:p>
        </p:txBody>
      </p:sp>
    </p:spTree>
    <p:extLst>
      <p:ext uri="{BB962C8B-B14F-4D97-AF65-F5344CB8AC3E}">
        <p14:creationId xmlns:p14="http://schemas.microsoft.com/office/powerpoint/2010/main" val="1181342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76</a:t>
            </a:fld>
            <a:endParaRPr lang="en-US" altLang="en-US" dirty="0"/>
          </a:p>
        </p:txBody>
      </p:sp>
    </p:spTree>
    <p:extLst>
      <p:ext uri="{BB962C8B-B14F-4D97-AF65-F5344CB8AC3E}">
        <p14:creationId xmlns:p14="http://schemas.microsoft.com/office/powerpoint/2010/main" val="28795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032028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77</a:t>
            </a:fld>
            <a:endParaRPr lang="en-US" altLang="en-US" dirty="0"/>
          </a:p>
        </p:txBody>
      </p:sp>
    </p:spTree>
    <p:extLst>
      <p:ext uri="{BB962C8B-B14F-4D97-AF65-F5344CB8AC3E}">
        <p14:creationId xmlns:p14="http://schemas.microsoft.com/office/powerpoint/2010/main" val="280164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78</a:t>
            </a:fld>
            <a:endParaRPr lang="en-US" altLang="en-US" dirty="0"/>
          </a:p>
        </p:txBody>
      </p:sp>
    </p:spTree>
    <p:extLst>
      <p:ext uri="{BB962C8B-B14F-4D97-AF65-F5344CB8AC3E}">
        <p14:creationId xmlns:p14="http://schemas.microsoft.com/office/powerpoint/2010/main" val="2114192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81</a:t>
            </a:fld>
            <a:endParaRPr lang="en-US" altLang="en-US" dirty="0"/>
          </a:p>
        </p:txBody>
      </p:sp>
    </p:spTree>
    <p:extLst>
      <p:ext uri="{BB962C8B-B14F-4D97-AF65-F5344CB8AC3E}">
        <p14:creationId xmlns:p14="http://schemas.microsoft.com/office/powerpoint/2010/main" val="257082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28597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70955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36149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267642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covnert text to tabular data</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90453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4424A"/>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1" i="0">
                <a:solidFill>
                  <a:srgbClr val="595959"/>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5933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6/19/24</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scholar.google.nl/citations?view_op=view_citation&amp;hl=en&amp;user=GBd7asUAAAAJ&amp;sortby=pubdate&amp;citation_for_view=GBd7asUAAAAJ:u_35RYKgDlwC"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en.wikipedia.org/w/index.php?title=User:Drewonwiki&amp;action=edit&amp;redlink=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cholar.google.nl/citations?view_op=view_citation&amp;hl=en&amp;user=GBd7asUAAAAJ&amp;sortby=pubdate&amp;citation_for_view=GBd7asUAAAAJ:3s1wT3WcHBgC"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818794" y="2812626"/>
            <a:ext cx="6118487" cy="2624328"/>
          </a:xfrm>
        </p:spPr>
        <p:txBody>
          <a:bodyPr anchor="ctr">
            <a:noAutofit/>
          </a:bodyPr>
          <a:lstStyle/>
          <a:p>
            <a:pPr algn="l" eaLnBrk="1" hangingPunct="1">
              <a:lnSpc>
                <a:spcPct val="100000"/>
              </a:lnSpc>
            </a:pPr>
            <a:r>
              <a:rPr lang="en-US" altLang="en-US" b="1" dirty="0">
                <a:solidFill>
                  <a:schemeClr val="accent3"/>
                </a:solidFill>
              </a:rPr>
              <a:t>Networks and CBS</a:t>
            </a:r>
            <a:endParaRPr lang="en-US" altLang="en-US" dirty="0">
              <a:solidFill>
                <a:schemeClr val="accent5"/>
              </a:solidFill>
              <a:latin typeface="+mn-lt"/>
            </a:endParaRPr>
          </a:p>
        </p:txBody>
      </p:sp>
      <p:sp>
        <p:nvSpPr>
          <p:cNvPr id="2" name="Text Placeholder 1">
            <a:extLst>
              <a:ext uri="{FF2B5EF4-FFF2-40B4-BE49-F238E27FC236}">
                <a16:creationId xmlns:a16="http://schemas.microsoft.com/office/drawing/2014/main" id="{803AD72B-1FD6-5F6D-02FD-EB7850CC4E0D}"/>
              </a:ext>
            </a:extLst>
          </p:cNvPr>
          <p:cNvSpPr txBox="1">
            <a:spLocks/>
          </p:cNvSpPr>
          <p:nvPr/>
        </p:nvSpPr>
        <p:spPr>
          <a:xfrm>
            <a:off x="818794" y="4688744"/>
            <a:ext cx="10810876" cy="2048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i="1" dirty="0"/>
              <a:t>Javier Garcia-Bernardo</a:t>
            </a:r>
          </a:p>
          <a:p>
            <a:pPr marL="0" indent="0" fontAlgn="auto">
              <a:spcAft>
                <a:spcPts val="0"/>
              </a:spcAft>
              <a:buNone/>
            </a:pPr>
            <a:r>
              <a:rPr lang="en-US" sz="2400" i="1" dirty="0"/>
              <a:t>ODISSEI Social Data Science group</a:t>
            </a:r>
          </a:p>
          <a:p>
            <a:pPr marL="0" indent="0" fontAlgn="auto">
              <a:spcAft>
                <a:spcPts val="0"/>
              </a:spcAft>
              <a:buNone/>
            </a:pPr>
            <a:r>
              <a:rPr lang="en-US" sz="2400" i="1" dirty="0"/>
              <a:t>Utrecht University</a:t>
            </a:r>
            <a:endParaRPr lang="en-GB" sz="2400" dirty="0"/>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798286"/>
            <a:ext cx="11430001" cy="5745389"/>
          </a:xfrm>
        </p:spPr>
        <p:txBody>
          <a:bodyPr>
            <a:noAutofit/>
          </a:bodyPr>
          <a:lstStyle/>
          <a:p>
            <a:endParaRPr lang="en-GB" sz="2000" dirty="0"/>
          </a:p>
          <a:p>
            <a:pPr marL="285750" indent="-285750"/>
            <a:r>
              <a:rPr lang="en-GB" sz="2000" dirty="0"/>
              <a:t>Epidemiology</a:t>
            </a:r>
            <a:r>
              <a:rPr lang="en-GB" sz="2000" b="0" dirty="0"/>
              <a:t>: How to stop disease transmission in a social network?</a:t>
            </a:r>
          </a:p>
          <a:p>
            <a:pPr marL="285750" indent="-285750"/>
            <a:r>
              <a:rPr lang="en-GB" sz="2000" dirty="0"/>
              <a:t>Criminology: </a:t>
            </a:r>
            <a:r>
              <a:rPr lang="en-GB" sz="2000" b="0" dirty="0"/>
              <a:t>How to detect criminal actors in a network of money flows?</a:t>
            </a:r>
            <a:endParaRPr lang="en-GB" sz="2000" dirty="0"/>
          </a:p>
          <a:p>
            <a:pPr marL="285750" indent="-285750"/>
            <a:r>
              <a:rPr lang="en-GB" sz="2000" dirty="0"/>
              <a:t>Biotechnology: </a:t>
            </a:r>
            <a:r>
              <a:rPr lang="en-GB" sz="2000" b="0" dirty="0"/>
              <a:t>Which genes to target to stop cancer in a gene regulatory network?</a:t>
            </a:r>
          </a:p>
          <a:p>
            <a:pPr marL="285750" indent="-285750"/>
            <a:r>
              <a:rPr lang="en-GB" sz="2000" dirty="0"/>
              <a:t>Ecology</a:t>
            </a:r>
            <a:r>
              <a:rPr lang="en-GB" sz="2000" b="0" dirty="0"/>
              <a:t>: Which animals we need to preserve to avoid ecosystem collapse?</a:t>
            </a:r>
          </a:p>
          <a:p>
            <a:pPr marL="285750" indent="-285750"/>
            <a:r>
              <a:rPr lang="en-GB" sz="2000" dirty="0"/>
              <a:t>Psychology: </a:t>
            </a:r>
            <a:r>
              <a:rPr lang="en-GB" sz="2000" b="0" dirty="0"/>
              <a:t> In a within-person attitude network, how does attitude change depend on the correlation between other attitudes?</a:t>
            </a:r>
          </a:p>
          <a:p>
            <a:pPr marL="285750" indent="-285750"/>
            <a:r>
              <a:rPr lang="en-GB" sz="2000" dirty="0"/>
              <a:t>Engineering: </a:t>
            </a:r>
            <a:r>
              <a:rPr lang="en-GB" sz="2000" b="0" dirty="0"/>
              <a:t>How to improve network performance and reliability in power grids?</a:t>
            </a:r>
          </a:p>
          <a:p>
            <a:pPr marL="285750" indent="-285750"/>
            <a:r>
              <a:rPr lang="en-GB" sz="2000" dirty="0"/>
              <a:t>Economics: </a:t>
            </a:r>
            <a:r>
              <a:rPr lang="en-GB" sz="2000" b="0" dirty="0"/>
              <a:t>How does country development depend on the type of products a country export?</a:t>
            </a:r>
          </a:p>
          <a:p>
            <a:r>
              <a:rPr lang="en-GB" sz="2000" dirty="0"/>
              <a:t>Social science: </a:t>
            </a:r>
            <a:r>
              <a:rPr lang="en-GB" sz="2000" b="0" dirty="0"/>
              <a:t>How does social capital affect upward mobility?</a:t>
            </a:r>
          </a:p>
          <a:p>
            <a:r>
              <a:rPr lang="en-GB" sz="2000" dirty="0"/>
              <a:t>Physics view: </a:t>
            </a:r>
            <a:r>
              <a:rPr lang="en-GB" sz="2000" b="0" dirty="0"/>
              <a:t>Dependence on topology (reliability, dynamics, emergent </a:t>
            </a:r>
            <a:r>
              <a:rPr lang="en-GB" sz="2000" b="0" dirty="0" err="1"/>
              <a:t>behavior</a:t>
            </a:r>
            <a:r>
              <a:rPr lang="en-GB" sz="2000" b="0" dirty="0"/>
              <a:t> and phase transitions)</a:t>
            </a:r>
          </a:p>
          <a:p>
            <a:endParaRPr lang="en-GB" sz="2000" dirty="0"/>
          </a:p>
          <a:p>
            <a:endParaRPr lang="en-GB" sz="2000" dirty="0"/>
          </a:p>
          <a:p>
            <a:pPr marL="285750" indent="-285750">
              <a:buFont typeface="Arial" panose="020B0604020202020204" pitchFamily="34" charset="0"/>
              <a:buChar char="•"/>
            </a:pPr>
            <a:endParaRPr lang="en-GB" sz="2000" b="0" dirty="0"/>
          </a:p>
        </p:txBody>
      </p:sp>
      <p:sp>
        <p:nvSpPr>
          <p:cNvPr id="3" name="Title 3">
            <a:extLst>
              <a:ext uri="{FF2B5EF4-FFF2-40B4-BE49-F238E27FC236}">
                <a16:creationId xmlns:a16="http://schemas.microsoft.com/office/drawing/2014/main" id="{13963944-D824-2630-6639-F4BA5CB464A3}"/>
              </a:ext>
            </a:extLst>
          </p:cNvPr>
          <p:cNvSpPr>
            <a:spLocks noGrp="1"/>
          </p:cNvSpPr>
          <p:nvPr>
            <p:ph type="title"/>
          </p:nvPr>
        </p:nvSpPr>
        <p:spPr>
          <a:xfrm>
            <a:off x="761999" y="523184"/>
            <a:ext cx="10036630" cy="1189038"/>
          </a:xfrm>
        </p:spPr>
        <p:txBody>
          <a:bodyPr>
            <a:normAutofit/>
          </a:bodyPr>
          <a:lstStyle/>
          <a:p>
            <a:r>
              <a:rPr lang="en-US" sz="2400" dirty="0"/>
              <a:t>Examples of research questions that can be answered with networks</a:t>
            </a:r>
            <a:endParaRPr lang="en-NL" sz="2400" dirty="0"/>
          </a:p>
        </p:txBody>
      </p:sp>
    </p:spTree>
    <p:extLst>
      <p:ext uri="{BB962C8B-B14F-4D97-AF65-F5344CB8AC3E}">
        <p14:creationId xmlns:p14="http://schemas.microsoft.com/office/powerpoint/2010/main" val="32783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323427" y="1956609"/>
            <a:ext cx="11545145" cy="4427539"/>
          </a:xfrm>
        </p:spPr>
        <p:txBody>
          <a:bodyPr>
            <a:normAutofit/>
          </a:bodyPr>
          <a:lstStyle/>
          <a:p>
            <a:pPr marL="285750" indent="-285750">
              <a:buFont typeface="Arial" panose="020B0604020202020204" pitchFamily="34" charset="0"/>
              <a:buChar char="•"/>
            </a:pPr>
            <a:r>
              <a:rPr lang="en-GB" sz="2400" dirty="0"/>
              <a:t>Introduction to Networks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Networks at CBS and the </a:t>
            </a:r>
            <a:r>
              <a:rPr lang="en-GB" sz="2400" i="1" dirty="0" err="1"/>
              <a:t>netCBS</a:t>
            </a:r>
            <a:r>
              <a:rPr lang="en-GB" sz="2400" i="1" dirty="0"/>
              <a:t> </a:t>
            </a:r>
            <a:r>
              <a:rPr lang="en-GB" sz="2400" dirty="0"/>
              <a:t>package</a:t>
            </a:r>
            <a:endParaRPr lang="en-GB" sz="2400" i="1"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7" y="733422"/>
            <a:ext cx="11450883" cy="997900"/>
          </a:xfrm>
        </p:spPr>
        <p:txBody>
          <a:bodyPr>
            <a:normAutofit/>
          </a:bodyPr>
          <a:lstStyle/>
          <a:p>
            <a:r>
              <a:rPr lang="en-NL" sz="3600" dirty="0"/>
              <a:t>Today</a:t>
            </a:r>
          </a:p>
        </p:txBody>
      </p:sp>
    </p:spTree>
    <p:extLst>
      <p:ext uri="{BB962C8B-B14F-4D97-AF65-F5344CB8AC3E}">
        <p14:creationId xmlns:p14="http://schemas.microsoft.com/office/powerpoint/2010/main" val="196486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8149772" cy="3670300"/>
          </a:xfrm>
        </p:spPr>
        <p:txBody>
          <a:bodyPr>
            <a:normAutofit/>
          </a:bodyPr>
          <a:lstStyle/>
          <a:p>
            <a:endParaRPr lang="en-US" altLang="en-US" sz="2400" dirty="0"/>
          </a:p>
          <a:p>
            <a:r>
              <a:rPr lang="en-US" altLang="en-US" sz="2400" b="0" dirty="0"/>
              <a:t>Mathematical representation of the relationships (edges) between entities (nodes)</a:t>
            </a:r>
          </a:p>
          <a:p>
            <a:endParaRPr lang="en-US" altLang="en-US" sz="2400" dirty="0"/>
          </a:p>
          <a:p>
            <a:endParaRPr lang="en-US" altLang="en-US" sz="2400" dirty="0"/>
          </a:p>
          <a:p>
            <a:r>
              <a:rPr lang="en-US" altLang="en-US" sz="2400" b="0" dirty="0"/>
              <a:t>The most important question to ask yourself is </a:t>
            </a:r>
          </a:p>
          <a:p>
            <a:r>
              <a:rPr lang="en-GB" sz="2400"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2805531698"/>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Instagram</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Attitudes or behaviors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regulatory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Predation</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8366393" cy="369332"/>
          </a:xfrm>
          <a:prstGeom prst="rect">
            <a:avLst/>
          </a:prstGeom>
          <a:noFill/>
        </p:spPr>
        <p:txBody>
          <a:bodyPr wrap="none" rtlCol="0">
            <a:spAutoFit/>
          </a:bodyPr>
          <a:lstStyle/>
          <a:p>
            <a:r>
              <a:rPr lang="en-GB" i="1" dirty="0"/>
              <a:t>Adapted from: 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094865" y="2227637"/>
            <a:ext cx="1274709" cy="646331"/>
          </a:xfrm>
          <a:prstGeom prst="rect">
            <a:avLst/>
          </a:prstGeom>
          <a:noFill/>
        </p:spPr>
        <p:txBody>
          <a:bodyPr wrap="none" rtlCol="0">
            <a:spAutoFit/>
          </a:bodyPr>
          <a:lstStyle/>
          <a:p>
            <a:pPr algn="r"/>
            <a:r>
              <a:rPr lang="en-NL" dirty="0">
                <a:solidFill>
                  <a:srgbClr val="4E8F00"/>
                </a:solidFill>
              </a:rPr>
              <a:t>Social/</a:t>
            </a:r>
          </a:p>
          <a:p>
            <a:pPr algn="r"/>
            <a:r>
              <a:rPr lang="en-NL" dirty="0">
                <a:solidFill>
                  <a:srgbClr val="4E8F00"/>
                </a:solidFill>
              </a:rPr>
              <a:t>Behavioral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380330" y="1304180"/>
            <a:ext cx="10388601" cy="5161935"/>
          </a:xfrm>
        </p:spPr>
        <p:txBody>
          <a:bodyPr>
            <a:noAutofit/>
          </a:bodyPr>
          <a:lstStyle/>
          <a:p>
            <a:r>
              <a:rPr lang="en-US" altLang="en-US" sz="2000" dirty="0"/>
              <a:t>Type 1: Interaction and flow</a:t>
            </a:r>
            <a:r>
              <a:rPr lang="en-US" altLang="en-US" sz="2000" b="0" dirty="0"/>
              <a:t> </a:t>
            </a:r>
            <a:r>
              <a:rPr lang="en-US" altLang="en-US" sz="2000" b="0" dirty="0">
                <a:sym typeface="Wingdings" pitchFamily="2" charset="2"/>
              </a:rPr>
              <a:t></a:t>
            </a:r>
            <a:r>
              <a:rPr lang="en-US" altLang="en-US" sz="2000" b="0" dirty="0"/>
              <a:t> “Real networks”. </a:t>
            </a:r>
          </a:p>
          <a:p>
            <a:pPr marL="285750" indent="-285750">
              <a:buFont typeface="Arial" panose="020B0604020202020204" pitchFamily="34" charset="0"/>
              <a:buChar char="•"/>
            </a:pPr>
            <a:r>
              <a:rPr lang="en-US" altLang="en-US" sz="2000" b="0" dirty="0"/>
              <a:t>Offline interactions</a:t>
            </a:r>
          </a:p>
          <a:p>
            <a:pPr marL="285750" indent="-285750">
              <a:buFont typeface="Arial" panose="020B0604020202020204" pitchFamily="34" charset="0"/>
              <a:buChar char="•"/>
            </a:pPr>
            <a:r>
              <a:rPr lang="en-US" altLang="en-US" sz="2000" b="0" dirty="0"/>
              <a:t>Online interactions</a:t>
            </a:r>
          </a:p>
          <a:p>
            <a:endParaRPr lang="en-US" altLang="en-US" sz="2000" b="0" dirty="0"/>
          </a:p>
          <a:p>
            <a:r>
              <a:rPr lang="en-US" altLang="en-US" sz="2000" dirty="0"/>
              <a:t>Type 2: Affiliation</a:t>
            </a:r>
            <a:r>
              <a:rPr lang="en-US" altLang="en-US" sz="2000" b="0" dirty="0"/>
              <a:t> </a:t>
            </a:r>
            <a:r>
              <a:rPr lang="en-US" altLang="en-US" sz="2000" b="0" dirty="0">
                <a:sym typeface="Wingdings" pitchFamily="2" charset="2"/>
              </a:rPr>
              <a:t> Node 1 is part of/related to node 2</a:t>
            </a:r>
          </a:p>
          <a:p>
            <a:pPr marL="285750" indent="-285750">
              <a:buFont typeface="Arial" panose="020B0604020202020204" pitchFamily="34" charset="0"/>
              <a:buChar char="•"/>
            </a:pPr>
            <a:r>
              <a:rPr lang="en-US" altLang="en-US" sz="2000" b="0" dirty="0">
                <a:sym typeface="Wingdings" pitchFamily="2" charset="2"/>
              </a:rPr>
              <a:t>Bipartite networks, e.g. students in classrooms</a:t>
            </a:r>
          </a:p>
          <a:p>
            <a:endParaRPr lang="en-US" altLang="en-US" sz="2000" b="0" dirty="0">
              <a:sym typeface="Wingdings" pitchFamily="2" charset="2"/>
            </a:endParaRPr>
          </a:p>
          <a:p>
            <a:r>
              <a:rPr lang="en-US" altLang="en-US" sz="2000" dirty="0">
                <a:sym typeface="Wingdings" pitchFamily="2" charset="2"/>
              </a:rPr>
              <a:t>Type 3: Co-occurrence </a:t>
            </a:r>
            <a:r>
              <a:rPr lang="en-US" altLang="en-US" sz="2000" b="0" dirty="0">
                <a:sym typeface="Wingdings" pitchFamily="2" charset="2"/>
              </a:rPr>
              <a:t> Node 1 is correlated with node 2</a:t>
            </a:r>
            <a:endParaRPr lang="en-US" altLang="en-US" sz="2000" b="0" dirty="0"/>
          </a:p>
          <a:p>
            <a:pPr marL="285750" indent="-285750">
              <a:buFont typeface="Arial" panose="020B0604020202020204" pitchFamily="34" charset="0"/>
              <a:buChar char="•"/>
            </a:pPr>
            <a:r>
              <a:rPr lang="en-US" altLang="en-US" sz="2000" b="0" dirty="0"/>
              <a:t>e.g., stock market networks (two stocks correlate)</a:t>
            </a:r>
          </a:p>
          <a:p>
            <a:pPr marL="285750" indent="-285750">
              <a:buFont typeface="Arial" panose="020B0604020202020204" pitchFamily="34" charset="0"/>
              <a:buChar char="•"/>
            </a:pPr>
            <a:r>
              <a:rPr lang="en-US" altLang="en-US" sz="2000" b="0" dirty="0"/>
              <a:t>e.g., brain networks (the brain signals in two areas correlate)</a:t>
            </a:r>
          </a:p>
          <a:p>
            <a:endParaRPr lang="en-US" altLang="en-US" sz="2000" b="0" dirty="0"/>
          </a:p>
          <a:p>
            <a:r>
              <a:rPr lang="en-US" altLang="en-US" sz="2000" b="0" dirty="0"/>
              <a:t>Today we focus on the first type (“real networks”)</a:t>
            </a:r>
          </a:p>
          <a:p>
            <a:r>
              <a:rPr lang="en-US" altLang="en-US" sz="2000" dirty="0"/>
              <a:t> </a:t>
            </a:r>
          </a:p>
          <a:p>
            <a:endParaRPr lang="en-US" altLang="en-US" sz="2000" b="0" dirty="0"/>
          </a:p>
          <a:p>
            <a:endParaRPr lang="en-US" altLang="en-US" sz="20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226115" y="498247"/>
            <a:ext cx="10288859" cy="1189038"/>
          </a:xfrm>
        </p:spPr>
        <p:txBody>
          <a:bodyPr/>
          <a:lstStyle/>
          <a:p>
            <a:r>
              <a:rPr lang="en-US" dirty="0"/>
              <a:t>Type of networks and characteristics</a:t>
            </a:r>
            <a:endParaRPr lang="en-NL" dirty="0"/>
          </a:p>
        </p:txBody>
      </p:sp>
      <p:pic>
        <p:nvPicPr>
          <p:cNvPr id="3" name="Picture 4">
            <a:extLst>
              <a:ext uri="{FF2B5EF4-FFF2-40B4-BE49-F238E27FC236}">
                <a16:creationId xmlns:a16="http://schemas.microsoft.com/office/drawing/2014/main" id="{A8C8BE4E-21C0-609C-7D5D-0B5D3BC5B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809" y="1092766"/>
            <a:ext cx="4214192" cy="49565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83EE04-6BCE-F7E3-AE4F-104232A46838}"/>
              </a:ext>
            </a:extLst>
          </p:cNvPr>
          <p:cNvSpPr txBox="1"/>
          <p:nvPr/>
        </p:nvSpPr>
        <p:spPr>
          <a:xfrm>
            <a:off x="9968314" y="5989131"/>
            <a:ext cx="2223686" cy="369332"/>
          </a:xfrm>
          <a:prstGeom prst="rect">
            <a:avLst/>
          </a:prstGeom>
          <a:noFill/>
        </p:spPr>
        <p:txBody>
          <a:bodyPr wrap="none" rtlCol="0">
            <a:spAutoFit/>
          </a:bodyPr>
          <a:lstStyle/>
          <a:p>
            <a:pPr algn="r"/>
            <a:r>
              <a:rPr lang="en-GB" dirty="0" err="1"/>
              <a:t>Kazmina</a:t>
            </a:r>
            <a:r>
              <a:rPr lang="en-GB" dirty="0"/>
              <a:t> et al, 2024</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lnSpcReduction="10000"/>
          </a:bodyPr>
          <a:lstStyle/>
          <a:p>
            <a:r>
              <a:rPr lang="en-US" altLang="en-US" dirty="0">
                <a:solidFill>
                  <a:schemeClr val="accent3"/>
                </a:solidFill>
              </a:rPr>
              <a:t>Nodes</a:t>
            </a:r>
            <a:r>
              <a:rPr lang="en-US" altLang="en-US" b="0" dirty="0"/>
              <a:t> (vertices, actors) connected by </a:t>
            </a:r>
          </a:p>
          <a:p>
            <a:r>
              <a:rPr lang="en-US" altLang="en-US" dirty="0">
                <a:solidFill>
                  <a:schemeClr val="accent5">
                    <a:lumMod val="60000"/>
                    <a:lumOff val="40000"/>
                  </a:schemeClr>
                </a:solidFill>
              </a:rPr>
              <a:t>edges</a:t>
            </a:r>
            <a:r>
              <a:rPr lang="en-US" altLang="en-US" b="0" dirty="0"/>
              <a:t> (links, connections, relationships)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66276" y="684484"/>
            <a:ext cx="9653588" cy="1189038"/>
          </a:xfrm>
        </p:spPr>
        <p:txBody>
          <a:bodyPr/>
          <a:lstStyle/>
          <a:p>
            <a:r>
              <a:rPr lang="en-US" dirty="0"/>
              <a:t>Tabular data</a:t>
            </a:r>
            <a:endParaRPr lang="en-NL" dirty="0"/>
          </a:p>
        </p:txBody>
      </p:sp>
      <p:graphicFrame>
        <p:nvGraphicFramePr>
          <p:cNvPr id="6" name="Table 5">
            <a:extLst>
              <a:ext uri="{FF2B5EF4-FFF2-40B4-BE49-F238E27FC236}">
                <a16:creationId xmlns:a16="http://schemas.microsoft.com/office/drawing/2014/main" id="{0925EF95-3F6A-B87D-C5E1-52390D7ECEC9}"/>
              </a:ext>
            </a:extLst>
          </p:cNvPr>
          <p:cNvGraphicFramePr>
            <a:graphicFrameLocks noGrp="1"/>
          </p:cNvGraphicFramePr>
          <p:nvPr>
            <p:extLst>
              <p:ext uri="{D42A27DB-BD31-4B8C-83A1-F6EECF244321}">
                <p14:modId xmlns:p14="http://schemas.microsoft.com/office/powerpoint/2010/main" val="213374126"/>
              </p:ext>
            </p:extLst>
          </p:nvPr>
        </p:nvGraphicFramePr>
        <p:xfrm>
          <a:off x="566276" y="1634982"/>
          <a:ext cx="8802075" cy="2225040"/>
        </p:xfrm>
        <a:graphic>
          <a:graphicData uri="http://schemas.openxmlformats.org/drawingml/2006/table">
            <a:tbl>
              <a:tblPr firstRow="1" bandRow="1">
                <a:tableStyleId>{5C22544A-7EE6-4342-B048-85BDC9FD1C3A}</a:tableStyleId>
              </a:tblPr>
              <a:tblGrid>
                <a:gridCol w="1760415">
                  <a:extLst>
                    <a:ext uri="{9D8B030D-6E8A-4147-A177-3AD203B41FA5}">
                      <a16:colId xmlns:a16="http://schemas.microsoft.com/office/drawing/2014/main" val="3768362109"/>
                    </a:ext>
                  </a:extLst>
                </a:gridCol>
                <a:gridCol w="1953760">
                  <a:extLst>
                    <a:ext uri="{9D8B030D-6E8A-4147-A177-3AD203B41FA5}">
                      <a16:colId xmlns:a16="http://schemas.microsoft.com/office/drawing/2014/main" val="3393338649"/>
                    </a:ext>
                  </a:extLst>
                </a:gridCol>
                <a:gridCol w="1567070">
                  <a:extLst>
                    <a:ext uri="{9D8B030D-6E8A-4147-A177-3AD203B41FA5}">
                      <a16:colId xmlns:a16="http://schemas.microsoft.com/office/drawing/2014/main" val="2942396151"/>
                    </a:ext>
                  </a:extLst>
                </a:gridCol>
                <a:gridCol w="1760415">
                  <a:extLst>
                    <a:ext uri="{9D8B030D-6E8A-4147-A177-3AD203B41FA5}">
                      <a16:colId xmlns:a16="http://schemas.microsoft.com/office/drawing/2014/main" val="2504815668"/>
                    </a:ext>
                  </a:extLst>
                </a:gridCol>
                <a:gridCol w="1760415">
                  <a:extLst>
                    <a:ext uri="{9D8B030D-6E8A-4147-A177-3AD203B41FA5}">
                      <a16:colId xmlns:a16="http://schemas.microsoft.com/office/drawing/2014/main" val="3485587442"/>
                    </a:ext>
                  </a:extLst>
                </a:gridCol>
              </a:tblGrid>
              <a:tr h="370840">
                <a:tc>
                  <a:txBody>
                    <a:bodyPr/>
                    <a:lstStyle/>
                    <a:p>
                      <a:endParaRPr lang="en-NL" dirty="0">
                        <a:solidFill>
                          <a:schemeClr val="bg1">
                            <a:lumMod val="10000"/>
                          </a:schemeClr>
                        </a:solidFill>
                      </a:endParaRPr>
                    </a:p>
                  </a:txBody>
                  <a:tcPr/>
                </a:tc>
                <a:tc>
                  <a:txBody>
                    <a:bodyPr/>
                    <a:lstStyle/>
                    <a:p>
                      <a:r>
                        <a:rPr lang="en-NL" baseline="0" dirty="0">
                          <a:solidFill>
                            <a:schemeClr val="bg1">
                              <a:lumMod val="10000"/>
                            </a:schemeClr>
                          </a:solidFill>
                        </a:rPr>
                        <a:t>child_post2020</a:t>
                      </a:r>
                    </a:p>
                  </a:txBody>
                  <a:tcPr/>
                </a:tc>
                <a:tc>
                  <a:txBody>
                    <a:bodyPr/>
                    <a:lstStyle/>
                    <a:p>
                      <a:r>
                        <a:rPr lang="en-NL" baseline="0" dirty="0">
                          <a:solidFill>
                            <a:schemeClr val="bg1">
                              <a:lumMod val="10000"/>
                            </a:schemeClr>
                          </a:solidFill>
                        </a:rPr>
                        <a:t>Age</a:t>
                      </a:r>
                    </a:p>
                  </a:txBody>
                  <a:tcPr/>
                </a:tc>
                <a:tc>
                  <a:txBody>
                    <a:bodyPr/>
                    <a:lstStyle/>
                    <a:p>
                      <a:r>
                        <a:rPr lang="en-NL" baseline="0" dirty="0">
                          <a:solidFill>
                            <a:schemeClr val="bg1">
                              <a:lumMod val="10000"/>
                            </a:schemeClr>
                          </a:solidFill>
                        </a:rPr>
                        <a:t>Income</a:t>
                      </a:r>
                    </a:p>
                  </a:txBody>
                  <a:tcPr/>
                </a:tc>
                <a:tc>
                  <a:txBody>
                    <a:bodyPr/>
                    <a:lstStyle/>
                    <a:p>
                      <a:r>
                        <a:rPr lang="en-NL" baseline="0" dirty="0">
                          <a:solidFill>
                            <a:schemeClr val="bg1">
                              <a:lumMod val="10000"/>
                            </a:schemeClr>
                          </a:solidFill>
                        </a:rPr>
                        <a:t>…</a:t>
                      </a:r>
                    </a:p>
                  </a:txBody>
                  <a:tcPr/>
                </a:tc>
                <a:extLst>
                  <a:ext uri="{0D108BD9-81ED-4DB2-BD59-A6C34878D82A}">
                    <a16:rowId xmlns:a16="http://schemas.microsoft.com/office/drawing/2014/main" val="3495618504"/>
                  </a:ext>
                </a:extLst>
              </a:tr>
              <a:tr h="370840">
                <a:tc>
                  <a:txBody>
                    <a:bodyPr/>
                    <a:lstStyle/>
                    <a:p>
                      <a:r>
                        <a:rPr lang="en-NL" dirty="0"/>
                        <a:t>Person 1</a:t>
                      </a:r>
                    </a:p>
                  </a:txBody>
                  <a:tcPr/>
                </a:tc>
                <a:tc>
                  <a:txBody>
                    <a:bodyPr/>
                    <a:lstStyle/>
                    <a:p>
                      <a:r>
                        <a:rPr lang="en-NL" dirty="0"/>
                        <a:t>1</a:t>
                      </a:r>
                    </a:p>
                  </a:txBody>
                  <a:tcPr/>
                </a:tc>
                <a:tc>
                  <a:txBody>
                    <a:bodyPr/>
                    <a:lstStyle/>
                    <a:p>
                      <a:r>
                        <a:rPr lang="en-NL" dirty="0"/>
                        <a:t>30</a:t>
                      </a:r>
                    </a:p>
                  </a:txBody>
                  <a:tcPr/>
                </a:tc>
                <a:tc>
                  <a:txBody>
                    <a:bodyPr/>
                    <a:lstStyle/>
                    <a:p>
                      <a:r>
                        <a:rPr lang="en-NL" dirty="0"/>
                        <a:t>50000</a:t>
                      </a:r>
                    </a:p>
                  </a:txBody>
                  <a:tcPr/>
                </a:tc>
                <a:tc>
                  <a:txBody>
                    <a:bodyPr/>
                    <a:lstStyle/>
                    <a:p>
                      <a:endParaRPr lang="en-NL"/>
                    </a:p>
                  </a:txBody>
                  <a:tcPr/>
                </a:tc>
                <a:extLst>
                  <a:ext uri="{0D108BD9-81ED-4DB2-BD59-A6C34878D82A}">
                    <a16:rowId xmlns:a16="http://schemas.microsoft.com/office/drawing/2014/main" val="3454420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2</a:t>
                      </a:r>
                    </a:p>
                  </a:txBody>
                  <a:tcPr/>
                </a:tc>
                <a:tc>
                  <a:txBody>
                    <a:bodyPr/>
                    <a:lstStyle/>
                    <a:p>
                      <a:r>
                        <a:rPr lang="en-NL" dirty="0"/>
                        <a:t>0</a:t>
                      </a:r>
                    </a:p>
                  </a:txBody>
                  <a:tcPr/>
                </a:tc>
                <a:tc>
                  <a:txBody>
                    <a:bodyPr/>
                    <a:lstStyle/>
                    <a:p>
                      <a:r>
                        <a:rPr lang="en-NL" dirty="0"/>
                        <a:t>25</a:t>
                      </a:r>
                    </a:p>
                  </a:txBody>
                  <a:tcPr/>
                </a:tc>
                <a:tc>
                  <a:txBody>
                    <a:bodyPr/>
                    <a:lstStyle/>
                    <a:p>
                      <a:r>
                        <a:rPr lang="en-NL" dirty="0"/>
                        <a:t>30000</a:t>
                      </a:r>
                    </a:p>
                  </a:txBody>
                  <a:tcPr/>
                </a:tc>
                <a:tc>
                  <a:txBody>
                    <a:bodyPr/>
                    <a:lstStyle/>
                    <a:p>
                      <a:endParaRPr lang="en-NL"/>
                    </a:p>
                  </a:txBody>
                  <a:tcPr/>
                </a:tc>
                <a:extLst>
                  <a:ext uri="{0D108BD9-81ED-4DB2-BD59-A6C34878D82A}">
                    <a16:rowId xmlns:a16="http://schemas.microsoft.com/office/drawing/2014/main" val="20118231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3</a:t>
                      </a:r>
                    </a:p>
                  </a:txBody>
                  <a:tcPr/>
                </a:tc>
                <a:tc>
                  <a:txBody>
                    <a:bodyPr/>
                    <a:lstStyle/>
                    <a:p>
                      <a:r>
                        <a:rPr lang="en-NL" dirty="0"/>
                        <a:t>1</a:t>
                      </a:r>
                    </a:p>
                  </a:txBody>
                  <a:tcPr/>
                </a:tc>
                <a:tc>
                  <a:txBody>
                    <a:bodyPr/>
                    <a:lstStyle/>
                    <a:p>
                      <a:r>
                        <a:rPr lang="en-NL" dirty="0"/>
                        <a:t>32</a:t>
                      </a:r>
                    </a:p>
                  </a:txBody>
                  <a:tcPr/>
                </a:tc>
                <a:tc>
                  <a:txBody>
                    <a:bodyPr/>
                    <a:lstStyle/>
                    <a:p>
                      <a:r>
                        <a:rPr lang="en-NL" dirty="0"/>
                        <a:t>40000</a:t>
                      </a:r>
                    </a:p>
                  </a:txBody>
                  <a:tcPr/>
                </a:tc>
                <a:tc>
                  <a:txBody>
                    <a:bodyPr/>
                    <a:lstStyle/>
                    <a:p>
                      <a:endParaRPr lang="en-NL"/>
                    </a:p>
                  </a:txBody>
                  <a:tcPr/>
                </a:tc>
                <a:extLst>
                  <a:ext uri="{0D108BD9-81ED-4DB2-BD59-A6C34878D82A}">
                    <a16:rowId xmlns:a16="http://schemas.microsoft.com/office/drawing/2014/main" val="23883385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4</a:t>
                      </a:r>
                    </a:p>
                  </a:txBody>
                  <a:tcPr/>
                </a:tc>
                <a:tc>
                  <a:txBody>
                    <a:bodyPr/>
                    <a:lstStyle/>
                    <a:p>
                      <a:r>
                        <a:rPr lang="en-NL" dirty="0"/>
                        <a:t>0</a:t>
                      </a:r>
                    </a:p>
                  </a:txBody>
                  <a:tcPr/>
                </a:tc>
                <a:tc>
                  <a:txBody>
                    <a:bodyPr/>
                    <a:lstStyle/>
                    <a:p>
                      <a:r>
                        <a:rPr lang="en-NL" dirty="0"/>
                        <a:t>40</a:t>
                      </a:r>
                    </a:p>
                  </a:txBody>
                  <a:tcPr/>
                </a:tc>
                <a:tc>
                  <a:txBody>
                    <a:bodyPr/>
                    <a:lstStyle/>
                    <a:p>
                      <a:r>
                        <a:rPr lang="en-NL" dirty="0"/>
                        <a:t>25000</a:t>
                      </a:r>
                    </a:p>
                  </a:txBody>
                  <a:tcPr/>
                </a:tc>
                <a:tc>
                  <a:txBody>
                    <a:bodyPr/>
                    <a:lstStyle/>
                    <a:p>
                      <a:endParaRPr lang="en-NL"/>
                    </a:p>
                  </a:txBody>
                  <a:tcPr/>
                </a:tc>
                <a:extLst>
                  <a:ext uri="{0D108BD9-81ED-4DB2-BD59-A6C34878D82A}">
                    <a16:rowId xmlns:a16="http://schemas.microsoft.com/office/drawing/2014/main" val="26619270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5</a:t>
                      </a:r>
                    </a:p>
                  </a:txBody>
                  <a:tcPr/>
                </a:tc>
                <a:tc>
                  <a:txBody>
                    <a:bodyPr/>
                    <a:lstStyle/>
                    <a:p>
                      <a:r>
                        <a:rPr lang="en-NL" dirty="0"/>
                        <a:t>0</a:t>
                      </a:r>
                    </a:p>
                  </a:txBody>
                  <a:tcPr/>
                </a:tc>
                <a:tc>
                  <a:txBody>
                    <a:bodyPr/>
                    <a:lstStyle/>
                    <a:p>
                      <a:r>
                        <a:rPr lang="en-NL" dirty="0"/>
                        <a:t>28</a:t>
                      </a:r>
                    </a:p>
                  </a:txBody>
                  <a:tcPr/>
                </a:tc>
                <a:tc>
                  <a:txBody>
                    <a:bodyPr/>
                    <a:lstStyle/>
                    <a:p>
                      <a:r>
                        <a:rPr lang="en-NL" dirty="0"/>
                        <a:t>100000</a:t>
                      </a:r>
                    </a:p>
                  </a:txBody>
                  <a:tcPr/>
                </a:tc>
                <a:tc>
                  <a:txBody>
                    <a:bodyPr/>
                    <a:lstStyle/>
                    <a:p>
                      <a:endParaRPr lang="en-NL" dirty="0"/>
                    </a:p>
                  </a:txBody>
                  <a:tcPr/>
                </a:tc>
                <a:extLst>
                  <a:ext uri="{0D108BD9-81ED-4DB2-BD59-A6C34878D82A}">
                    <a16:rowId xmlns:a16="http://schemas.microsoft.com/office/drawing/2014/main" val="3119901874"/>
                  </a:ext>
                </a:extLst>
              </a:tr>
            </a:tbl>
          </a:graphicData>
        </a:graphic>
      </p:graphicFrame>
    </p:spTree>
    <p:extLst>
      <p:ext uri="{BB962C8B-B14F-4D97-AF65-F5344CB8AC3E}">
        <p14:creationId xmlns:p14="http://schemas.microsoft.com/office/powerpoint/2010/main" val="129486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Degree of a node: </a:t>
            </a:r>
            <a:r>
              <a:rPr lang="en-US" altLang="en-US" b="0" dirty="0"/>
              <a:t>Number of neighbors</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 (edgelist):</a:t>
            </a:r>
          </a:p>
          <a:p>
            <a:pPr marL="285750" indent="-285750">
              <a:buFont typeface="Arial" panose="020B0604020202020204" pitchFamily="34" charset="0"/>
              <a:buChar char="•"/>
            </a:pPr>
            <a:r>
              <a:rPr lang="en-US" altLang="en-US" b="0" dirty="0"/>
              <a:t>Adv: It is dense: Only keeping edges</a:t>
            </a:r>
          </a:p>
          <a:p>
            <a:pPr marL="285750" indent="-285750">
              <a:buFont typeface="Arial" panose="020B0604020202020204" pitchFamily="34" charset="0"/>
              <a:buChar char="•"/>
            </a:pPr>
            <a:r>
              <a:rPr lang="en-US" altLang="en-US" b="0" dirty="0"/>
              <a:t>Disadvantage: Hard to work with</a:t>
            </a:r>
          </a:p>
          <a:p>
            <a:endParaRPr lang="en-US" altLang="en-US" b="0" dirty="0"/>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Adv: Math is easy (matrix multiplication)</a:t>
            </a:r>
          </a:p>
          <a:p>
            <a:pPr marL="285750" indent="-285750">
              <a:buFont typeface="Arial" panose="020B0604020202020204" pitchFamily="34" charset="0"/>
              <a:buChar char="•"/>
            </a:pPr>
            <a:r>
              <a:rPr lang="en-GB" b="0" dirty="0"/>
              <a:t>Disadvantage: It is sparse (mostly zeros). </a:t>
            </a:r>
            <a:r>
              <a:rPr lang="en-GB" b="0" dirty="0">
                <a:sym typeface="Wingdings" pitchFamily="2" charset="2"/>
              </a:rPr>
              <a:t>1 million nodes  1 trillion numbers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83383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metrics and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810876" cy="4381500"/>
          </a:xfrm>
        </p:spPr>
        <p:txBody>
          <a:bodyPr>
            <a:normAutofit/>
          </a:bodyPr>
          <a:lstStyle/>
          <a:p>
            <a:r>
              <a:rPr lang="en-US" altLang="en-US" sz="2800" b="0" i="1" dirty="0"/>
              <a:t>Our life is completely defined by networks: relationships, interactions, communications. Biological networks governing the interactions between genes in our cells determine our development, neural networks in our brain make us think, information networks guide our knowledge and culture, transportation networks allow us to move, and social networks sustain our life.</a:t>
            </a:r>
          </a:p>
          <a:p>
            <a:endParaRPr lang="en-US" sz="2800" b="0" dirty="0"/>
          </a:p>
          <a:p>
            <a:r>
              <a:rPr lang="en-GB" sz="2000" b="0" i="1" dirty="0"/>
              <a:t>A First Course in Network Science, F </a:t>
            </a:r>
            <a:r>
              <a:rPr lang="en-GB" sz="2000" b="0" i="1" dirty="0" err="1"/>
              <a:t>Menczer</a:t>
            </a:r>
            <a:r>
              <a:rPr lang="en-GB" sz="2000" b="0" i="1" dirty="0"/>
              <a:t>, S Fortunato, C.A. Davis</a:t>
            </a:r>
            <a:endParaRPr lang="en-NL" sz="2000" b="0" i="1" dirty="0"/>
          </a:p>
          <a:p>
            <a:endParaRPr lang="en-GB" sz="28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653588" cy="1189038"/>
          </a:xfrm>
        </p:spPr>
        <p:txBody>
          <a:bodyPr/>
          <a:lstStyle/>
          <a:p>
            <a:r>
              <a:rPr lang="en-US" dirty="0"/>
              <a:t>Relational data (networks)</a:t>
            </a:r>
            <a:endParaRPr lang="en-NL" dirty="0"/>
          </a:p>
        </p:txBody>
      </p:sp>
    </p:spTree>
    <p:extLst>
      <p:ext uri="{BB962C8B-B14F-4D97-AF65-F5344CB8AC3E}">
        <p14:creationId xmlns:p14="http://schemas.microsoft.com/office/powerpoint/2010/main" val="53594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Definition: Number of edges present / potential number of edges</a:t>
            </a:r>
          </a:p>
          <a:p>
            <a:endParaRPr lang="en-US" altLang="en-US" b="0" dirty="0"/>
          </a:p>
          <a:p>
            <a:r>
              <a:rPr lang="en-US" altLang="en-US" dirty="0"/>
              <a:t>Density</a:t>
            </a:r>
            <a:r>
              <a:rPr lang="en-US" altLang="en-US" b="0" dirty="0"/>
              <a:t> = 3/6 = 50%</a:t>
            </a:r>
          </a:p>
          <a:p>
            <a:endParaRPr lang="en-US" altLang="en-US" b="0" dirty="0"/>
          </a:p>
          <a:p>
            <a:r>
              <a:rPr lang="en-US" altLang="en-US" b="0" dirty="0"/>
              <a:t>Larger networks are usually </a:t>
            </a:r>
            <a:r>
              <a:rPr lang="en-US" altLang="en-US" dirty="0"/>
              <a:t>sparser </a:t>
            </a:r>
          </a:p>
          <a:p>
            <a:pPr marL="285750" indent="-285750">
              <a:buFontTx/>
              <a:buChar char="-"/>
            </a:pPr>
            <a:r>
              <a:rPr lang="en-US" altLang="en-US" b="0" dirty="0"/>
              <a:t>Everybody on earth has 200 friends: edges = 200*8e12 = 1.6e15</a:t>
            </a:r>
          </a:p>
          <a:p>
            <a:pPr marL="285750" indent="-285750">
              <a:buFontTx/>
              <a:buChar char="-"/>
            </a:pPr>
            <a:r>
              <a:rPr lang="en-US" altLang="en-US" b="0" dirty="0"/>
              <a:t>Possible ties: (8e12 ^ 2)/2 = 3.2e25</a:t>
            </a:r>
          </a:p>
          <a:p>
            <a:pPr marL="285750" indent="-285750">
              <a:buFontTx/>
              <a:buChar char="-"/>
            </a:pPr>
            <a:r>
              <a:rPr lang="en-US" altLang="en-US" b="0" dirty="0"/>
              <a:t>Density = 1.6e16 / 3.2e25 = 0.00000005%</a:t>
            </a:r>
          </a:p>
          <a:p>
            <a:endParaRPr 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fontScale="92500" lnSpcReduction="20000"/>
          </a:bodyPr>
          <a:lstStyle/>
          <a:p>
            <a:r>
              <a:rPr lang="en-US" altLang="en-US" b="0" dirty="0"/>
              <a:t>Local clustering (from the point of view of each node):</a:t>
            </a:r>
          </a:p>
          <a:p>
            <a:pPr marL="285750" indent="-285750">
              <a:buFont typeface="Arial" panose="020B0604020202020204" pitchFamily="34" charset="0"/>
              <a:buChar char="•"/>
            </a:pPr>
            <a:r>
              <a:rPr lang="en-US" altLang="en-US" b="0" dirty="0"/>
              <a:t>Amongst all possible pairs of friends, how many are friends with each other?</a:t>
            </a:r>
          </a:p>
          <a:p>
            <a:pPr marL="285750" indent="-285750">
              <a:buFont typeface="Arial" panose="020B0604020202020204" pitchFamily="34" charset="0"/>
              <a:buChar char="•"/>
            </a:pPr>
            <a:r>
              <a:rPr lang="en-US" altLang="en-US" b="0" dirty="0"/>
              <a:t>The share of triads (connected sets of 3 nodes) that are closed (form a triangle)</a:t>
            </a:r>
          </a:p>
          <a:p>
            <a:endParaRPr lang="en-US" altLang="en-US" b="0" dirty="0"/>
          </a:p>
          <a:p>
            <a:r>
              <a:rPr lang="en-US" altLang="en-US" b="0" dirty="0"/>
              <a:t>Real networks have </a:t>
            </a:r>
            <a:r>
              <a:rPr lang="en-US" altLang="en-US" dirty="0"/>
              <a:t>high clustering</a:t>
            </a:r>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625671"/>
            <a:ext cx="9910997" cy="753143"/>
          </a:xfrm>
        </p:spPr>
        <p:txBody>
          <a:bodyPr>
            <a:normAutofit/>
          </a:bodyPr>
          <a:lstStyle/>
          <a:p>
            <a:r>
              <a:rPr lang="en-US" dirty="0"/>
              <a:t>Clustering coefficient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6143"/>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999331"/>
            <a:ext cx="10322011" cy="3928836"/>
          </a:xfrm>
        </p:spPr>
        <p:txBody>
          <a:bodyPr>
            <a:normAutofit/>
          </a:bodyPr>
          <a:lstStyle/>
          <a:p>
            <a:r>
              <a:rPr lang="en-GB" b="0" dirty="0"/>
              <a:t>Preference for nodes to attach to others that are similar in some way</a:t>
            </a:r>
          </a:p>
          <a:p>
            <a:r>
              <a:rPr lang="en-US" altLang="en-US" b="0" dirty="0"/>
              <a:t>Defined with respect of an attribute (e.g. gender)</a:t>
            </a:r>
          </a:p>
          <a:p>
            <a:r>
              <a:rPr lang="en-US" altLang="en-US" b="0" dirty="0"/>
              <a:t>Ranges from -1 (fully disassortative) to 1 (fully assortative)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04812"/>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711272" cy="646331"/>
            </a:xfrm>
            <a:prstGeom prst="rect">
              <a:avLst/>
            </a:prstGeom>
            <a:noFill/>
          </p:spPr>
          <p:txBody>
            <a:bodyPr wrap="none" rtlCol="0">
              <a:spAutoFit/>
            </a:bodyPr>
            <a:lstStyle/>
            <a:p>
              <a:r>
                <a:rPr lang="en-GB" dirty="0"/>
                <a:t>Romantic links between teenagers</a:t>
              </a:r>
            </a:p>
            <a:p>
              <a:r>
                <a:rPr lang="en-GB" dirty="0"/>
                <a:t>Bearman, Moody, </a:t>
              </a:r>
              <a:r>
                <a:rPr lang="en-GB" dirty="0" err="1"/>
                <a:t>Stovel</a:t>
              </a:r>
              <a:r>
                <a:rPr lang="en-GB" dirty="0"/>
                <a:t> (1991)</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04812"/>
            <a:ext cx="9910997" cy="1189038"/>
          </a:xfrm>
        </p:spPr>
        <p:txBody>
          <a:bodyPr/>
          <a:lstStyle/>
          <a:p>
            <a:r>
              <a:rPr lang="en-US" dirty="0" err="1"/>
              <a:t>Assortativity</a:t>
            </a:r>
            <a:r>
              <a:rPr lang="en-US" dirty="0"/>
              <a:t> in CBS</a:t>
            </a:r>
            <a:endParaRPr lang="en-NL" dirty="0"/>
          </a:p>
        </p:txBody>
      </p:sp>
      <p:pic>
        <p:nvPicPr>
          <p:cNvPr id="7176" name="Picture 8">
            <a:extLst>
              <a:ext uri="{FF2B5EF4-FFF2-40B4-BE49-F238E27FC236}">
                <a16:creationId xmlns:a16="http://schemas.microsoft.com/office/drawing/2014/main" id="{D1DA35FC-ED08-B789-87B2-8953AB8E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61" y="1328142"/>
            <a:ext cx="11297477" cy="4770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CBA925-2646-A428-F46E-505706EE14B7}"/>
              </a:ext>
            </a:extLst>
          </p:cNvPr>
          <p:cNvSpPr txBox="1"/>
          <p:nvPr/>
        </p:nvSpPr>
        <p:spPr>
          <a:xfrm>
            <a:off x="0" y="6215270"/>
            <a:ext cx="11936024" cy="923330"/>
          </a:xfrm>
          <a:prstGeom prst="rect">
            <a:avLst/>
          </a:prstGeom>
          <a:noFill/>
        </p:spPr>
        <p:txBody>
          <a:bodyPr wrap="none" rtlCol="0">
            <a:spAutoFit/>
          </a:bodyPr>
          <a:lstStyle/>
          <a:p>
            <a:r>
              <a:rPr lang="en-GB" dirty="0">
                <a:hlinkClick r:id="rId4"/>
              </a:rPr>
              <a:t>Socio-economic segregation in a population-scale social network</a:t>
            </a:r>
            <a:r>
              <a:rPr lang="en-GB" dirty="0"/>
              <a:t>, </a:t>
            </a:r>
            <a:r>
              <a:rPr lang="en-GB" dirty="0" err="1"/>
              <a:t>Kazmina</a:t>
            </a:r>
            <a:r>
              <a:rPr lang="en-GB" dirty="0"/>
              <a:t>, EM Heemskerk, E </a:t>
            </a:r>
            <a:r>
              <a:rPr lang="en-GB" dirty="0" err="1"/>
              <a:t>Bokányi</a:t>
            </a:r>
            <a:r>
              <a:rPr lang="en-GB" dirty="0"/>
              <a:t>, FW Takes</a:t>
            </a:r>
          </a:p>
          <a:p>
            <a:r>
              <a:rPr lang="en-GB" dirty="0"/>
              <a:t>Social Networks 78, 279-291</a:t>
            </a:r>
          </a:p>
          <a:p>
            <a:endParaRPr lang="en-NL" dirty="0"/>
          </a:p>
        </p:txBody>
      </p:sp>
    </p:spTree>
    <p:extLst>
      <p:ext uri="{BB962C8B-B14F-4D97-AF65-F5344CB8AC3E}">
        <p14:creationId xmlns:p14="http://schemas.microsoft.com/office/powerpoint/2010/main" val="173732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701315" y="1187374"/>
            <a:ext cx="5266816" cy="4483252"/>
          </a:xfrm>
        </p:spPr>
        <p:txBody>
          <a:bodyPr>
            <a:normAutofit/>
          </a:bodyPr>
          <a:lstStyle/>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 </a:t>
            </a:r>
            <a:r>
              <a:rPr lang="en-US" altLang="en-US" b="0" dirty="0"/>
              <a:t>because hubs connect diverse parts of the network</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297922"/>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088300" y="4665722"/>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57FA6C6E-796E-1E55-CF0A-905E8967E8D8}"/>
              </a:ext>
            </a:extLst>
          </p:cNvPr>
          <p:cNvSpPr txBox="1"/>
          <p:nvPr/>
        </p:nvSpPr>
        <p:spPr>
          <a:xfrm>
            <a:off x="672295" y="5282762"/>
            <a:ext cx="5178626" cy="923330"/>
          </a:xfrm>
          <a:prstGeom prst="rect">
            <a:avLst/>
          </a:prstGeom>
          <a:noFill/>
        </p:spPr>
        <p:txBody>
          <a:bodyPr wrap="square">
            <a:spAutoFit/>
          </a:bodyPr>
          <a:lstStyle/>
          <a:p>
            <a:r>
              <a:rPr lang="en-US" altLang="en-US" b="0" i="1" dirty="0"/>
              <a:t>Milgram’s</a:t>
            </a:r>
            <a:r>
              <a:rPr lang="en-US" altLang="en-US" b="0" dirty="0"/>
              <a:t> experiment (1967)</a:t>
            </a:r>
          </a:p>
          <a:p>
            <a:endParaRPr lang="en-US" altLang="en-US" b="0" dirty="0"/>
          </a:p>
          <a:p>
            <a:r>
              <a:rPr lang="en-US" altLang="en-US" i="1" dirty="0"/>
              <a:t>Image source: </a:t>
            </a:r>
            <a:r>
              <a:rPr lang="en-GB" dirty="0">
                <a:hlinkClick r:id="rId2" tooltip="User:Drewonwiki (page does not exist)"/>
              </a:rPr>
              <a:t>Drewonwiki</a:t>
            </a:r>
            <a:r>
              <a:rPr lang="en-GB" dirty="0"/>
              <a:t>, Wikipedia</a:t>
            </a:r>
            <a:endParaRPr lang="en-US" altLang="en-US" b="0" i="1" dirty="0"/>
          </a:p>
        </p:txBody>
      </p:sp>
      <p:pic>
        <p:nvPicPr>
          <p:cNvPr id="2052" name="Picture 4">
            <a:extLst>
              <a:ext uri="{FF2B5EF4-FFF2-40B4-BE49-F238E27FC236}">
                <a16:creationId xmlns:a16="http://schemas.microsoft.com/office/drawing/2014/main" id="{EB139E0C-2057-0E97-45A7-67D93DD28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56" y="892441"/>
            <a:ext cx="4263571" cy="426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48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Skewed degree distributions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44" y="2475466"/>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26" y="2467234"/>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296382" y="5297481"/>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298226" y="5300210"/>
            <a:ext cx="1928733" cy="369332"/>
          </a:xfrm>
          <a:prstGeom prst="rect">
            <a:avLst/>
          </a:prstGeom>
          <a:noFill/>
        </p:spPr>
        <p:txBody>
          <a:bodyPr wrap="none" rtlCol="0">
            <a:spAutoFit/>
          </a:bodyPr>
          <a:lstStyle/>
          <a:p>
            <a:r>
              <a:rPr lang="en-NL" dirty="0"/>
              <a:t>Realistic network</a:t>
            </a:r>
          </a:p>
        </p:txBody>
      </p:sp>
    </p:spTree>
    <p:extLst>
      <p:ext uri="{BB962C8B-B14F-4D97-AF65-F5344CB8AC3E}">
        <p14:creationId xmlns:p14="http://schemas.microsoft.com/office/powerpoint/2010/main" val="2875387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841F5B8-5396-9C68-8E8F-B0F4CD7F6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038"/>
          <a:stretch/>
        </p:blipFill>
        <p:spPr bwMode="auto">
          <a:xfrm>
            <a:off x="5857460" y="1049573"/>
            <a:ext cx="4557119" cy="475885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2169AFD-0BC6-7279-0B95-EF77731F15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171"/>
          <a:stretch/>
        </p:blipFill>
        <p:spPr bwMode="auto">
          <a:xfrm>
            <a:off x="617607" y="1129618"/>
            <a:ext cx="4736271" cy="45987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0D67614E-F24D-538C-43F7-50A17E6E3E3E}"/>
              </a:ext>
            </a:extLst>
          </p:cNvPr>
          <p:cNvSpPr txBox="1">
            <a:spLocks/>
          </p:cNvSpPr>
          <p:nvPr/>
        </p:nvSpPr>
        <p:spPr>
          <a:xfrm>
            <a:off x="650171" y="535099"/>
            <a:ext cx="9910997"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2000" dirty="0"/>
              <a:t>Real network (Wikipedia mentions)</a:t>
            </a:r>
          </a:p>
        </p:txBody>
      </p:sp>
    </p:spTree>
    <p:extLst>
      <p:ext uri="{BB962C8B-B14F-4D97-AF65-F5344CB8AC3E}">
        <p14:creationId xmlns:p14="http://schemas.microsoft.com/office/powerpoint/2010/main" val="254115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7493-87E4-3184-073B-0F421840D2FD}"/>
              </a:ext>
            </a:extLst>
          </p:cNvPr>
          <p:cNvSpPr>
            <a:spLocks noGrp="1"/>
          </p:cNvSpPr>
          <p:nvPr>
            <p:ph type="title"/>
          </p:nvPr>
        </p:nvSpPr>
        <p:spPr/>
        <p:txBody>
          <a:bodyPr/>
          <a:lstStyle/>
          <a:p>
            <a:endParaRPr lang="en-NL"/>
          </a:p>
        </p:txBody>
      </p:sp>
      <p:pic>
        <p:nvPicPr>
          <p:cNvPr id="8194" name="Picture 2" descr="Figure 1">
            <a:extLst>
              <a:ext uri="{FF2B5EF4-FFF2-40B4-BE49-F238E27FC236}">
                <a16:creationId xmlns:a16="http://schemas.microsoft.com/office/drawing/2014/main" id="{6F2416CC-8B42-09C7-AF7E-B1EFC458A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13"/>
          <a:stretch/>
        </p:blipFill>
        <p:spPr bwMode="auto">
          <a:xfrm>
            <a:off x="410817" y="464931"/>
            <a:ext cx="6228522" cy="5078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8E4083-9D4C-94C5-756F-0598CB4A69D2}"/>
              </a:ext>
            </a:extLst>
          </p:cNvPr>
          <p:cNvSpPr txBox="1"/>
          <p:nvPr/>
        </p:nvSpPr>
        <p:spPr>
          <a:xfrm>
            <a:off x="410817" y="5794374"/>
            <a:ext cx="9272795" cy="923330"/>
          </a:xfrm>
          <a:prstGeom prst="rect">
            <a:avLst/>
          </a:prstGeom>
          <a:noFill/>
        </p:spPr>
        <p:txBody>
          <a:bodyPr wrap="none" rtlCol="0">
            <a:spAutoFit/>
          </a:bodyPr>
          <a:lstStyle/>
          <a:p>
            <a:r>
              <a:rPr lang="en-GB" dirty="0">
                <a:hlinkClick r:id="rId3"/>
              </a:rPr>
              <a:t>The anatomy of a population-scale social network</a:t>
            </a:r>
            <a:r>
              <a:rPr lang="en-GB" dirty="0"/>
              <a:t>, E </a:t>
            </a:r>
            <a:r>
              <a:rPr lang="en-GB" dirty="0" err="1"/>
              <a:t>Bokányi</a:t>
            </a:r>
            <a:r>
              <a:rPr lang="en-GB" dirty="0"/>
              <a:t>, EM Heemskerk, FW Takes</a:t>
            </a:r>
          </a:p>
          <a:p>
            <a:r>
              <a:rPr lang="en-GB" dirty="0"/>
              <a:t>Scientific Reports 13 (1), 9209</a:t>
            </a:r>
          </a:p>
          <a:p>
            <a:endParaRPr lang="en-NL" dirty="0"/>
          </a:p>
        </p:txBody>
      </p:sp>
      <p:sp>
        <p:nvSpPr>
          <p:cNvPr id="7" name="TextBox 6">
            <a:extLst>
              <a:ext uri="{FF2B5EF4-FFF2-40B4-BE49-F238E27FC236}">
                <a16:creationId xmlns:a16="http://schemas.microsoft.com/office/drawing/2014/main" id="{5DB91215-B91A-2E1C-8827-F8741A9687FC}"/>
              </a:ext>
            </a:extLst>
          </p:cNvPr>
          <p:cNvSpPr txBox="1"/>
          <p:nvPr/>
        </p:nvSpPr>
        <p:spPr>
          <a:xfrm>
            <a:off x="7303810" y="1125814"/>
            <a:ext cx="4203074" cy="646331"/>
          </a:xfrm>
          <a:prstGeom prst="rect">
            <a:avLst/>
          </a:prstGeom>
          <a:noFill/>
        </p:spPr>
        <p:txBody>
          <a:bodyPr wrap="none" rtlCol="0">
            <a:spAutoFit/>
          </a:bodyPr>
          <a:lstStyle/>
          <a:p>
            <a:r>
              <a:rPr lang="en-GB" dirty="0"/>
              <a:t>Careful: The data is a bit different now! </a:t>
            </a:r>
          </a:p>
          <a:p>
            <a:r>
              <a:rPr lang="en-GB" dirty="0"/>
              <a:t>Especially the </a:t>
            </a:r>
            <a:r>
              <a:rPr lang="en-GB" dirty="0" err="1"/>
              <a:t>neighbors</a:t>
            </a:r>
            <a:endParaRPr lang="en-NL" dirty="0"/>
          </a:p>
        </p:txBody>
      </p:sp>
    </p:spTree>
    <p:extLst>
      <p:ext uri="{BB962C8B-B14F-4D97-AF65-F5344CB8AC3E}">
        <p14:creationId xmlns:p14="http://schemas.microsoft.com/office/powerpoint/2010/main" val="69616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8247" y="353180"/>
            <a:ext cx="9653588" cy="1189038"/>
          </a:xfrm>
        </p:spPr>
        <p:txBody>
          <a:bodyPr/>
          <a:lstStyle/>
          <a:p>
            <a:r>
              <a:rPr lang="en-US" dirty="0"/>
              <a:t>Relational data (networks)</a:t>
            </a:r>
            <a:endParaRPr lang="en-NL" dirty="0"/>
          </a:p>
        </p:txBody>
      </p:sp>
      <p:pic>
        <p:nvPicPr>
          <p:cNvPr id="2" name="Picture 1">
            <a:extLst>
              <a:ext uri="{FF2B5EF4-FFF2-40B4-BE49-F238E27FC236}">
                <a16:creationId xmlns:a16="http://schemas.microsoft.com/office/drawing/2014/main" id="{B18A7782-BDDE-C0F8-2882-3616FAD42C8B}"/>
              </a:ext>
            </a:extLst>
          </p:cNvPr>
          <p:cNvPicPr>
            <a:picLocks noChangeAspect="1"/>
          </p:cNvPicPr>
          <p:nvPr/>
        </p:nvPicPr>
        <p:blipFill>
          <a:blip r:embed="rId3"/>
          <a:stretch>
            <a:fillRect/>
          </a:stretch>
        </p:blipFill>
        <p:spPr>
          <a:xfrm>
            <a:off x="433755" y="1115522"/>
            <a:ext cx="3938953" cy="2638593"/>
          </a:xfrm>
          <a:prstGeom prst="rect">
            <a:avLst/>
          </a:prstGeom>
        </p:spPr>
      </p:pic>
      <p:sp>
        <p:nvSpPr>
          <p:cNvPr id="3" name="Text Placeholder 1">
            <a:extLst>
              <a:ext uri="{FF2B5EF4-FFF2-40B4-BE49-F238E27FC236}">
                <a16:creationId xmlns:a16="http://schemas.microsoft.com/office/drawing/2014/main" id="{5F88AFDF-F18F-F94F-E702-E7EEF36469B8}"/>
              </a:ext>
            </a:extLst>
          </p:cNvPr>
          <p:cNvSpPr>
            <a:spLocks noGrp="1"/>
          </p:cNvSpPr>
          <p:nvPr>
            <p:ph type="body" sz="quarter" idx="11"/>
          </p:nvPr>
        </p:nvSpPr>
        <p:spPr>
          <a:xfrm>
            <a:off x="412870" y="4106859"/>
            <a:ext cx="10996437" cy="819195"/>
          </a:xfrm>
        </p:spPr>
        <p:txBody>
          <a:bodyPr>
            <a:normAutofit/>
          </a:bodyPr>
          <a:lstStyle/>
          <a:p>
            <a:r>
              <a:rPr lang="en-US" altLang="en-US" sz="2400" b="0" dirty="0"/>
              <a:t>If we were to study networks using tables, how do we include connections?</a:t>
            </a:r>
          </a:p>
        </p:txBody>
      </p:sp>
      <p:graphicFrame>
        <p:nvGraphicFramePr>
          <p:cNvPr id="9" name="Table 8">
            <a:extLst>
              <a:ext uri="{FF2B5EF4-FFF2-40B4-BE49-F238E27FC236}">
                <a16:creationId xmlns:a16="http://schemas.microsoft.com/office/drawing/2014/main" id="{FF4EB2B7-9814-8B1E-DDB6-2BE4806C5827}"/>
              </a:ext>
            </a:extLst>
          </p:cNvPr>
          <p:cNvGraphicFramePr>
            <a:graphicFrameLocks noGrp="1"/>
          </p:cNvGraphicFramePr>
          <p:nvPr>
            <p:extLst>
              <p:ext uri="{D42A27DB-BD31-4B8C-83A1-F6EECF244321}">
                <p14:modId xmlns:p14="http://schemas.microsoft.com/office/powerpoint/2010/main" val="3243383710"/>
              </p:ext>
            </p:extLst>
          </p:nvPr>
        </p:nvGraphicFramePr>
        <p:xfrm>
          <a:off x="4955749" y="1571466"/>
          <a:ext cx="5377965" cy="2194560"/>
        </p:xfrm>
        <a:graphic>
          <a:graphicData uri="http://schemas.openxmlformats.org/drawingml/2006/table">
            <a:tbl>
              <a:tblPr firstRow="1" bandRow="1">
                <a:tableStyleId>{5C22544A-7EE6-4342-B048-85BDC9FD1C3A}</a:tableStyleId>
              </a:tblPr>
              <a:tblGrid>
                <a:gridCol w="1075593">
                  <a:extLst>
                    <a:ext uri="{9D8B030D-6E8A-4147-A177-3AD203B41FA5}">
                      <a16:colId xmlns:a16="http://schemas.microsoft.com/office/drawing/2014/main" val="3768362109"/>
                    </a:ext>
                  </a:extLst>
                </a:gridCol>
                <a:gridCol w="1075593">
                  <a:extLst>
                    <a:ext uri="{9D8B030D-6E8A-4147-A177-3AD203B41FA5}">
                      <a16:colId xmlns:a16="http://schemas.microsoft.com/office/drawing/2014/main" val="3393338649"/>
                    </a:ext>
                  </a:extLst>
                </a:gridCol>
                <a:gridCol w="1075593">
                  <a:extLst>
                    <a:ext uri="{9D8B030D-6E8A-4147-A177-3AD203B41FA5}">
                      <a16:colId xmlns:a16="http://schemas.microsoft.com/office/drawing/2014/main" val="2942396151"/>
                    </a:ext>
                  </a:extLst>
                </a:gridCol>
                <a:gridCol w="1075593">
                  <a:extLst>
                    <a:ext uri="{9D8B030D-6E8A-4147-A177-3AD203B41FA5}">
                      <a16:colId xmlns:a16="http://schemas.microsoft.com/office/drawing/2014/main" val="2504815668"/>
                    </a:ext>
                  </a:extLst>
                </a:gridCol>
                <a:gridCol w="1075593">
                  <a:extLst>
                    <a:ext uri="{9D8B030D-6E8A-4147-A177-3AD203B41FA5}">
                      <a16:colId xmlns:a16="http://schemas.microsoft.com/office/drawing/2014/main" val="3485587442"/>
                    </a:ext>
                  </a:extLst>
                </a:gridCol>
              </a:tblGrid>
              <a:tr h="298947">
                <a:tc>
                  <a:txBody>
                    <a:bodyPr/>
                    <a:lstStyle/>
                    <a:p>
                      <a:endParaRPr lang="en-NL" dirty="0">
                        <a:solidFill>
                          <a:schemeClr val="bg1">
                            <a:lumMod val="10000"/>
                          </a:schemeClr>
                        </a:solidFill>
                      </a:endParaRPr>
                    </a:p>
                  </a:txBody>
                  <a:tcPr/>
                </a:tc>
                <a:tc>
                  <a:txBody>
                    <a:bodyPr/>
                    <a:lstStyle/>
                    <a:p>
                      <a:r>
                        <a:rPr lang="en-GB" dirty="0">
                          <a:solidFill>
                            <a:schemeClr val="bg1">
                              <a:lumMod val="10000"/>
                            </a:schemeClr>
                          </a:solidFill>
                        </a:rPr>
                        <a:t>X</a:t>
                      </a:r>
                      <a:r>
                        <a:rPr lang="en-GB" baseline="-25000" dirty="0">
                          <a:solidFill>
                            <a:schemeClr val="bg1">
                              <a:lumMod val="10000"/>
                            </a:schemeClr>
                          </a:solidFill>
                        </a:rPr>
                        <a:t>1</a:t>
                      </a:r>
                      <a:r>
                        <a:rPr lang="en-GB" dirty="0">
                          <a:solidFill>
                            <a:schemeClr val="bg1">
                              <a:lumMod val="10000"/>
                            </a:schemeClr>
                          </a:solidFill>
                        </a:rPr>
                        <a:t> ?</a:t>
                      </a:r>
                      <a:endParaRPr lang="en-NL" dirty="0">
                        <a:solidFill>
                          <a:schemeClr val="bg1">
                            <a:lumMod val="10000"/>
                          </a:schemeClr>
                        </a:solidFill>
                      </a:endParaRPr>
                    </a:p>
                  </a:txBody>
                  <a:tcPr/>
                </a:tc>
                <a:tc>
                  <a:txBody>
                    <a:bodyPr/>
                    <a:lstStyle/>
                    <a:p>
                      <a:r>
                        <a:rPr lang="en-GB" dirty="0">
                          <a:solidFill>
                            <a:schemeClr val="bg1">
                              <a:lumMod val="10000"/>
                            </a:schemeClr>
                          </a:solidFill>
                        </a:rPr>
                        <a:t>X</a:t>
                      </a:r>
                      <a:r>
                        <a:rPr lang="en-GB" baseline="-25000" dirty="0">
                          <a:solidFill>
                            <a:schemeClr val="bg1">
                              <a:lumMod val="10000"/>
                            </a:schemeClr>
                          </a:solidFill>
                        </a:rPr>
                        <a:t>2</a:t>
                      </a:r>
                      <a:r>
                        <a:rPr lang="en-GB" dirty="0">
                          <a:solidFill>
                            <a:schemeClr val="bg1">
                              <a:lumMod val="10000"/>
                            </a:schemeClr>
                          </a:solidFill>
                        </a:rPr>
                        <a:t> ?</a:t>
                      </a:r>
                      <a:endParaRPr lang="en-NL" dirty="0">
                        <a:solidFill>
                          <a:schemeClr val="bg1">
                            <a:lumMod val="10000"/>
                          </a:schemeClr>
                        </a:solidFill>
                      </a:endParaRPr>
                    </a:p>
                  </a:txBody>
                  <a:tcPr/>
                </a:tc>
                <a:tc>
                  <a:txBody>
                    <a:bodyPr/>
                    <a:lstStyle/>
                    <a:p>
                      <a:r>
                        <a:rPr lang="en-NL" dirty="0">
                          <a:solidFill>
                            <a:schemeClr val="bg1">
                              <a:lumMod val="10000"/>
                            </a:schemeClr>
                          </a:solidFill>
                        </a:rPr>
                        <a:t>…</a:t>
                      </a:r>
                    </a:p>
                  </a:txBody>
                  <a:tcPr/>
                </a:tc>
                <a:tc>
                  <a:txBody>
                    <a:bodyPr/>
                    <a:lstStyle/>
                    <a:p>
                      <a:r>
                        <a:rPr lang="en-GB" dirty="0">
                          <a:solidFill>
                            <a:schemeClr val="bg1">
                              <a:lumMod val="10000"/>
                            </a:schemeClr>
                          </a:solidFill>
                        </a:rPr>
                        <a:t>X</a:t>
                      </a:r>
                      <a:r>
                        <a:rPr lang="en-GB" baseline="-25000" dirty="0">
                          <a:solidFill>
                            <a:schemeClr val="bg1">
                              <a:lumMod val="10000"/>
                            </a:schemeClr>
                          </a:solidFill>
                        </a:rPr>
                        <a:t>N</a:t>
                      </a:r>
                      <a:r>
                        <a:rPr lang="en-GB" dirty="0">
                          <a:solidFill>
                            <a:schemeClr val="bg1">
                              <a:lumMod val="10000"/>
                            </a:schemeClr>
                          </a:solidFill>
                        </a:rPr>
                        <a:t> ?</a:t>
                      </a:r>
                      <a:endParaRPr lang="en-NL" dirty="0">
                        <a:solidFill>
                          <a:schemeClr val="bg1">
                            <a:lumMod val="10000"/>
                          </a:schemeClr>
                        </a:solidFill>
                      </a:endParaRPr>
                    </a:p>
                  </a:txBody>
                  <a:tcPr/>
                </a:tc>
                <a:extLst>
                  <a:ext uri="{0D108BD9-81ED-4DB2-BD59-A6C34878D82A}">
                    <a16:rowId xmlns:a16="http://schemas.microsoft.com/office/drawing/2014/main" val="3495618504"/>
                  </a:ext>
                </a:extLst>
              </a:tr>
              <a:tr h="298947">
                <a:tc>
                  <a:txBody>
                    <a:bodyPr/>
                    <a:lstStyle/>
                    <a:p>
                      <a:r>
                        <a:rPr lang="en-NL" dirty="0"/>
                        <a:t>Person 1</a:t>
                      </a:r>
                    </a:p>
                  </a:txBody>
                  <a:tcPr/>
                </a:tc>
                <a:tc>
                  <a:txBody>
                    <a:bodyPr/>
                    <a:lstStyle/>
                    <a:p>
                      <a:endParaRPr lang="en-NL" dirty="0"/>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3454420349"/>
                  </a:ext>
                </a:extLst>
              </a:tr>
              <a:tr h="2989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2</a:t>
                      </a:r>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011823132"/>
                  </a:ext>
                </a:extLst>
              </a:tr>
              <a:tr h="2989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3</a:t>
                      </a:r>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388338592"/>
                  </a:ext>
                </a:extLst>
              </a:tr>
              <a:tr h="2989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4</a:t>
                      </a:r>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661927031"/>
                  </a:ext>
                </a:extLst>
              </a:tr>
              <a:tr h="2989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Person 5</a:t>
                      </a:r>
                    </a:p>
                  </a:txBody>
                  <a:tcPr/>
                </a:tc>
                <a:tc>
                  <a:txBody>
                    <a:bodyPr/>
                    <a:lstStyle/>
                    <a:p>
                      <a:endParaRPr lang="en-NL" dirty="0"/>
                    </a:p>
                  </a:txBody>
                  <a:tcPr/>
                </a:tc>
                <a:tc>
                  <a:txBody>
                    <a:bodyPr/>
                    <a:lstStyle/>
                    <a:p>
                      <a:endParaRPr lang="en-NL"/>
                    </a:p>
                  </a:txBody>
                  <a:tcPr/>
                </a:tc>
                <a:tc>
                  <a:txBody>
                    <a:bodyPr/>
                    <a:lstStyle/>
                    <a:p>
                      <a:endParaRPr lang="en-NL"/>
                    </a:p>
                  </a:txBody>
                  <a:tcPr/>
                </a:tc>
                <a:tc>
                  <a:txBody>
                    <a:bodyPr/>
                    <a:lstStyle/>
                    <a:p>
                      <a:endParaRPr lang="en-NL" dirty="0"/>
                    </a:p>
                  </a:txBody>
                  <a:tcPr/>
                </a:tc>
                <a:extLst>
                  <a:ext uri="{0D108BD9-81ED-4DB2-BD59-A6C34878D82A}">
                    <a16:rowId xmlns:a16="http://schemas.microsoft.com/office/drawing/2014/main" val="3119901874"/>
                  </a:ext>
                </a:extLst>
              </a:tr>
            </a:tbl>
          </a:graphicData>
        </a:graphic>
      </p:graphicFrame>
      <p:sp>
        <p:nvSpPr>
          <p:cNvPr id="5" name="Text Placeholder 1">
            <a:extLst>
              <a:ext uri="{FF2B5EF4-FFF2-40B4-BE49-F238E27FC236}">
                <a16:creationId xmlns:a16="http://schemas.microsoft.com/office/drawing/2014/main" id="{EB5C7428-4EEF-5E81-524B-7C7897ACD688}"/>
              </a:ext>
            </a:extLst>
          </p:cNvPr>
          <p:cNvSpPr txBox="1">
            <a:spLocks/>
          </p:cNvSpPr>
          <p:nvPr/>
        </p:nvSpPr>
        <p:spPr>
          <a:xfrm>
            <a:off x="412870" y="4723086"/>
            <a:ext cx="10996437" cy="81919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buFont typeface="Arial" panose="020B0604020202020204" pitchFamily="34" charset="0"/>
              <a:buChar char="•"/>
            </a:pPr>
            <a:r>
              <a:rPr lang="en-US" altLang="en-US" sz="2400" b="0" dirty="0"/>
              <a:t>Create individual-level variables</a:t>
            </a:r>
          </a:p>
          <a:p>
            <a:pPr marL="342900" indent="-342900" fontAlgn="auto">
              <a:spcAft>
                <a:spcPts val="0"/>
              </a:spcAft>
              <a:buFont typeface="Arial" panose="020B0604020202020204" pitchFamily="34" charset="0"/>
              <a:buChar char="•"/>
            </a:pPr>
            <a:r>
              <a:rPr lang="en-US" altLang="en-US" sz="2400" b="0" dirty="0"/>
              <a:t>Deep-learning: create “person embeddings”</a:t>
            </a:r>
          </a:p>
        </p:txBody>
      </p:sp>
    </p:spTree>
    <p:extLst>
      <p:ext uri="{BB962C8B-B14F-4D97-AF65-F5344CB8AC3E}">
        <p14:creationId xmlns:p14="http://schemas.microsoft.com/office/powerpoint/2010/main" val="112322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2139696"/>
            <a:ext cx="10322011" cy="3435604"/>
          </a:xfrm>
        </p:spPr>
        <p:txBody>
          <a:bodyPr>
            <a:normAutofit/>
          </a:bodyPr>
          <a:lstStyle/>
          <a:p>
            <a:r>
              <a:rPr lang="en-GB" b="0" i="1" dirty="0"/>
              <a:t>Albert, </a:t>
            </a:r>
            <a:r>
              <a:rPr lang="en-GB" b="0" i="1" dirty="0" err="1"/>
              <a:t>Jeong</a:t>
            </a:r>
            <a:r>
              <a:rPr lang="en-GB" b="0" i="1" dirty="0"/>
              <a:t>, </a:t>
            </a:r>
            <a:r>
              <a:rPr lang="en-GB" b="0" i="1" dirty="0" err="1"/>
              <a:t>Barabasi</a:t>
            </a:r>
            <a:r>
              <a:rPr lang="en-GB" b="0" i="1" dirty="0"/>
              <a:t> (2000) Attack and error tolerance of complex networks</a:t>
            </a:r>
          </a:p>
          <a:p>
            <a:endParaRPr lang="en-GB" altLang="en-US" b="0" i="1" dirty="0"/>
          </a:p>
          <a:p>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13" name="Picture 12">
            <a:extLst>
              <a:ext uri="{FF2B5EF4-FFF2-40B4-BE49-F238E27FC236}">
                <a16:creationId xmlns:a16="http://schemas.microsoft.com/office/drawing/2014/main" id="{3D2F06B8-DB8E-764A-11D2-564A9BB9FAE1}"/>
              </a:ext>
            </a:extLst>
          </p:cNvPr>
          <p:cNvPicPr>
            <a:picLocks noChangeAspect="1"/>
          </p:cNvPicPr>
          <p:nvPr/>
        </p:nvPicPr>
        <p:blipFill>
          <a:blip r:embed="rId2"/>
          <a:stretch>
            <a:fillRect/>
          </a:stretch>
        </p:blipFill>
        <p:spPr>
          <a:xfrm>
            <a:off x="761999" y="2855317"/>
            <a:ext cx="5611723" cy="3070822"/>
          </a:xfrm>
          <a:prstGeom prst="rect">
            <a:avLst/>
          </a:prstGeom>
        </p:spPr>
      </p:pic>
      <p:sp>
        <p:nvSpPr>
          <p:cNvPr id="14" name="TextBox 13">
            <a:extLst>
              <a:ext uri="{FF2B5EF4-FFF2-40B4-BE49-F238E27FC236}">
                <a16:creationId xmlns:a16="http://schemas.microsoft.com/office/drawing/2014/main" id="{E9265BC3-4E45-19FE-1094-FB4214D72761}"/>
              </a:ext>
            </a:extLst>
          </p:cNvPr>
          <p:cNvSpPr txBox="1"/>
          <p:nvPr/>
        </p:nvSpPr>
        <p:spPr>
          <a:xfrm>
            <a:off x="761999" y="5988150"/>
            <a:ext cx="1264577" cy="307777"/>
          </a:xfrm>
          <a:prstGeom prst="rect">
            <a:avLst/>
          </a:prstGeom>
          <a:noFill/>
        </p:spPr>
        <p:txBody>
          <a:bodyPr wrap="none" rtlCol="0">
            <a:spAutoFit/>
          </a:bodyPr>
          <a:lstStyle/>
          <a:p>
            <a:r>
              <a:rPr lang="en-NL" sz="1400" dirty="0">
                <a:solidFill>
                  <a:schemeClr val="bg1">
                    <a:lumMod val="50000"/>
                  </a:schemeClr>
                </a:solidFill>
              </a:rPr>
              <a:t>Li et al (2011)</a:t>
            </a:r>
          </a:p>
        </p:txBody>
      </p:sp>
    </p:spTree>
    <p:extLst>
      <p:ext uri="{BB962C8B-B14F-4D97-AF65-F5344CB8AC3E}">
        <p14:creationId xmlns:p14="http://schemas.microsoft.com/office/powerpoint/2010/main" val="100571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a:xfrm>
            <a:off x="220683" y="182579"/>
            <a:ext cx="10515600" cy="1325563"/>
          </a:xfrm>
        </p:spPr>
        <p:txBody>
          <a:bodyPr/>
          <a:lstStyle/>
          <a:p>
            <a:r>
              <a:rPr lang="en-NL" dirty="0"/>
              <a:t>Network repository: </a:t>
            </a:r>
            <a:r>
              <a:rPr lang="en-NL" i="1" dirty="0"/>
              <a:t>networks.sweked.de</a:t>
            </a:r>
          </a:p>
        </p:txBody>
      </p:sp>
      <p:sp>
        <p:nvSpPr>
          <p:cNvPr id="5" name="Text Placeholder 4">
            <a:extLst>
              <a:ext uri="{FF2B5EF4-FFF2-40B4-BE49-F238E27FC236}">
                <a16:creationId xmlns:a16="http://schemas.microsoft.com/office/drawing/2014/main" id="{E70F47A8-2CCC-65E4-8143-44AA4110A2F4}"/>
              </a:ext>
            </a:extLst>
          </p:cNvPr>
          <p:cNvSpPr>
            <a:spLocks noGrp="1"/>
          </p:cNvSpPr>
          <p:nvPr>
            <p:ph type="body" idx="1"/>
          </p:nvPr>
        </p:nvSpPr>
        <p:spPr/>
        <p:txBody>
          <a:bodyPr/>
          <a:lstStyle/>
          <a:p>
            <a:endParaRPr lang="en-NL"/>
          </a:p>
        </p:txBody>
      </p:sp>
      <p:pic>
        <p:nvPicPr>
          <p:cNvPr id="6" name="Picture 5">
            <a:extLst>
              <a:ext uri="{FF2B5EF4-FFF2-40B4-BE49-F238E27FC236}">
                <a16:creationId xmlns:a16="http://schemas.microsoft.com/office/drawing/2014/main" id="{C6EC43F8-0627-8781-7C23-6A72AE44BB85}"/>
              </a:ext>
            </a:extLst>
          </p:cNvPr>
          <p:cNvPicPr>
            <a:picLocks noChangeAspect="1"/>
          </p:cNvPicPr>
          <p:nvPr/>
        </p:nvPicPr>
        <p:blipFill>
          <a:blip r:embed="rId3"/>
          <a:stretch>
            <a:fillRect/>
          </a:stretch>
        </p:blipFill>
        <p:spPr>
          <a:xfrm>
            <a:off x="166256" y="1358260"/>
            <a:ext cx="5921434" cy="5113638"/>
          </a:xfrm>
          <a:prstGeom prst="rect">
            <a:avLst/>
          </a:prstGeom>
        </p:spPr>
      </p:pic>
      <p:pic>
        <p:nvPicPr>
          <p:cNvPr id="8" name="Picture 7">
            <a:extLst>
              <a:ext uri="{FF2B5EF4-FFF2-40B4-BE49-F238E27FC236}">
                <a16:creationId xmlns:a16="http://schemas.microsoft.com/office/drawing/2014/main" id="{25E13C3E-3E52-959E-66DB-E16119BAF24D}"/>
              </a:ext>
            </a:extLst>
          </p:cNvPr>
          <p:cNvPicPr>
            <a:picLocks noChangeAspect="1"/>
          </p:cNvPicPr>
          <p:nvPr/>
        </p:nvPicPr>
        <p:blipFill>
          <a:blip r:embed="rId4"/>
          <a:stretch>
            <a:fillRect/>
          </a:stretch>
        </p:blipFill>
        <p:spPr>
          <a:xfrm>
            <a:off x="6168968" y="1379237"/>
            <a:ext cx="5921434" cy="5113638"/>
          </a:xfrm>
          <a:prstGeom prst="rect">
            <a:avLst/>
          </a:prstGeom>
        </p:spPr>
      </p:pic>
    </p:spTree>
    <p:extLst>
      <p:ext uri="{BB962C8B-B14F-4D97-AF65-F5344CB8AC3E}">
        <p14:creationId xmlns:p14="http://schemas.microsoft.com/office/powerpoint/2010/main" val="466161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 at CBS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155700"/>
            <a:ext cx="5334000" cy="1806296"/>
          </a:xfrm>
        </p:spPr>
        <p:txBody>
          <a:bodyPr>
            <a:normAutofit/>
          </a:bodyPr>
          <a:lstStyle/>
          <a:p>
            <a:r>
              <a:rPr lang="en-NL" dirty="0"/>
              <a:t>Available networks:</a:t>
            </a:r>
          </a:p>
          <a:p>
            <a:pPr marL="285750" indent="-285750">
              <a:buFont typeface="Arial" panose="020B0604020202020204" pitchFamily="34" charset="0"/>
              <a:buChar char="•"/>
            </a:pPr>
            <a:endParaRPr lang="en-NL" b="0" dirty="0">
              <a:sym typeface="Wingdings" pitchFamily="2" charset="2"/>
            </a:endParaRPr>
          </a:p>
          <a:p>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
        <p:nvSpPr>
          <p:cNvPr id="2" name="Text Placeholder 14">
            <a:extLst>
              <a:ext uri="{FF2B5EF4-FFF2-40B4-BE49-F238E27FC236}">
                <a16:creationId xmlns:a16="http://schemas.microsoft.com/office/drawing/2014/main" id="{622EF015-866B-D67B-8E78-C236D80C0BB4}"/>
              </a:ext>
            </a:extLst>
          </p:cNvPr>
          <p:cNvSpPr txBox="1">
            <a:spLocks/>
          </p:cNvSpPr>
          <p:nvPr/>
        </p:nvSpPr>
        <p:spPr>
          <a:xfrm>
            <a:off x="6096000" y="3862093"/>
            <a:ext cx="5334000" cy="28527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How does the CBS newtorks look like?</a:t>
            </a:r>
            <a:endParaRPr lang="en-NL" b="0" dirty="0"/>
          </a:p>
          <a:p>
            <a:pPr marL="285750" indent="-285750" fontAlgn="auto">
              <a:spcAft>
                <a:spcPts val="0"/>
              </a:spcAft>
              <a:buFont typeface="Wingdings" pitchFamily="2" charset="2"/>
              <a:buChar char="à"/>
            </a:pPr>
            <a:r>
              <a:rPr lang="en-NL" b="0" dirty="0">
                <a:sym typeface="Wingdings" pitchFamily="2" charset="2"/>
              </a:rPr>
              <a:t>Giant component  Most nodes are connected</a:t>
            </a:r>
          </a:p>
          <a:p>
            <a:pPr marL="285750" indent="-285750" fontAlgn="auto">
              <a:spcAft>
                <a:spcPts val="0"/>
              </a:spcAft>
              <a:buFont typeface="Wingdings" pitchFamily="2" charset="2"/>
              <a:buChar char="à"/>
            </a:pPr>
            <a:r>
              <a:rPr lang="en-NL" b="0" dirty="0">
                <a:sym typeface="Wingdings" pitchFamily="2" charset="2"/>
              </a:rPr>
              <a:t>Small world  Small diameter</a:t>
            </a:r>
          </a:p>
          <a:p>
            <a:pPr marL="285750" indent="-285750" fontAlgn="auto">
              <a:spcAft>
                <a:spcPts val="0"/>
              </a:spcAft>
              <a:buFont typeface="Wingdings" pitchFamily="2" charset="2"/>
              <a:buChar char="à"/>
            </a:pPr>
            <a:r>
              <a:rPr lang="en-NL" b="0" dirty="0"/>
              <a:t>Low density</a:t>
            </a:r>
            <a:endParaRPr lang="en-NL" b="0" dirty="0">
              <a:sym typeface="Wingdings" pitchFamily="2" charset="2"/>
            </a:endParaRPr>
          </a:p>
          <a:p>
            <a:pPr marL="285750" indent="-285750" fontAlgn="auto">
              <a:spcAft>
                <a:spcPts val="0"/>
              </a:spcAft>
              <a:buFont typeface="Wingdings" pitchFamily="2" charset="2"/>
              <a:buChar char="à"/>
            </a:pPr>
            <a:r>
              <a:rPr lang="en-NL" b="0" dirty="0">
                <a:sym typeface="Wingdings" pitchFamily="2" charset="2"/>
              </a:rPr>
              <a:t>Form cliques! (high clustering/transitivity)</a:t>
            </a:r>
          </a:p>
          <a:p>
            <a:pPr marL="285750" indent="-285750" fontAlgn="auto">
              <a:spcAft>
                <a:spcPts val="0"/>
              </a:spcAft>
              <a:buFont typeface="Wingdings" pitchFamily="2" charset="2"/>
              <a:buChar char="à"/>
            </a:pPr>
            <a:r>
              <a:rPr lang="en-NL" b="0" dirty="0">
                <a:sym typeface="Wingdings" pitchFamily="2" charset="2"/>
              </a:rPr>
              <a:t>Assortative (homophilic)</a:t>
            </a:r>
          </a:p>
          <a:p>
            <a:pPr marL="285750" indent="-285750" fontAlgn="auto">
              <a:spcAft>
                <a:spcPts val="0"/>
              </a:spcAft>
              <a:buFont typeface="Wingdings" pitchFamily="2" charset="2"/>
              <a:buChar char="à"/>
            </a:pPr>
            <a:r>
              <a:rPr lang="en-NL" b="0" dirty="0">
                <a:sym typeface="Wingdings" pitchFamily="2" charset="2"/>
              </a:rPr>
              <a:t>Heavy tail distributions</a:t>
            </a:r>
          </a:p>
          <a:p>
            <a:pPr marL="285750" indent="-285750" fontAlgn="auto">
              <a:spcAft>
                <a:spcPts val="0"/>
              </a:spcAft>
              <a:buFont typeface="Wingdings" pitchFamily="2" charset="2"/>
              <a:buChar char="à"/>
            </a:pPr>
            <a:endParaRPr lang="en-NL" b="0" dirty="0">
              <a:sym typeface="Wingdings" pitchFamily="2" charset="2"/>
            </a:endParaRPr>
          </a:p>
        </p:txBody>
      </p:sp>
      <p:pic>
        <p:nvPicPr>
          <p:cNvPr id="3" name="Picture 4">
            <a:extLst>
              <a:ext uri="{FF2B5EF4-FFF2-40B4-BE49-F238E27FC236}">
                <a16:creationId xmlns:a16="http://schemas.microsoft.com/office/drawing/2014/main" id="{0E24C8F9-FEF0-2C50-4F06-8D2ECE269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4478" y="103534"/>
            <a:ext cx="2992945" cy="3520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43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58603" y="5646057"/>
            <a:ext cx="9910997" cy="609600"/>
          </a:xfrm>
        </p:spPr>
        <p:txBody>
          <a:bodyPr>
            <a:normAutofit/>
          </a:bodyPr>
          <a:lstStyle/>
          <a:p>
            <a:r>
              <a:rPr lang="en-GB" b="0" dirty="0" err="1"/>
              <a:t>javier.science</a:t>
            </a:r>
            <a:r>
              <a:rPr lang="en-GB" b="0" dirty="0"/>
              <a:t>/</a:t>
            </a:r>
            <a:r>
              <a:rPr lang="en-GB" b="0" dirty="0" err="1"/>
              <a:t>panel_network</a:t>
            </a:r>
            <a:endParaRPr lang="en-GB" b="0" dirty="0"/>
          </a:p>
        </p:txBody>
      </p:sp>
    </p:spTree>
    <p:extLst>
      <p:ext uri="{BB962C8B-B14F-4D97-AF65-F5344CB8AC3E}">
        <p14:creationId xmlns:p14="http://schemas.microsoft.com/office/powerpoint/2010/main" val="299761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330870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object 2"/>
          <p:cNvSpPr txBox="1"/>
          <p:nvPr/>
        </p:nvSpPr>
        <p:spPr>
          <a:xfrm>
            <a:off x="6830194" y="6085835"/>
            <a:ext cx="5026184" cy="397545"/>
          </a:xfrm>
          <a:prstGeom prst="rect">
            <a:avLst/>
          </a:prstGeom>
        </p:spPr>
        <p:txBody>
          <a:bodyPr vert="horz" wrap="square" lIns="0" tIns="119380" rIns="0" bIns="0" rtlCol="0">
            <a:spAutoFit/>
          </a:bodyPr>
          <a:lstStyle/>
          <a:p>
            <a:pPr marL="38100">
              <a:lnSpc>
                <a:spcPct val="100000"/>
              </a:lnSpc>
              <a:spcBef>
                <a:spcPts val="940"/>
              </a:spcBef>
            </a:pPr>
            <a:r>
              <a:rPr lang="en-US" sz="1800" dirty="0">
                <a:solidFill>
                  <a:srgbClr val="595959"/>
                </a:solidFill>
                <a:latin typeface="Cambria Math"/>
                <a:cs typeface="Cambria Math"/>
              </a:rPr>
              <a:t>Important nodes: those linked by important nodes</a:t>
            </a:r>
            <a:endParaRPr sz="1800" dirty="0">
              <a:latin typeface="Segoe UI"/>
              <a:cs typeface="Segoe UI"/>
            </a:endParaRPr>
          </a:p>
        </p:txBody>
      </p:sp>
      <p:sp>
        <p:nvSpPr>
          <p:cNvPr id="3" name="object 3"/>
          <p:cNvSpPr txBox="1">
            <a:spLocks noGrp="1"/>
          </p:cNvSpPr>
          <p:nvPr>
            <p:ph type="title"/>
          </p:nvPr>
        </p:nvSpPr>
        <p:spPr>
          <a:xfrm>
            <a:off x="676561" y="374619"/>
            <a:ext cx="7058201" cy="382156"/>
          </a:xfrm>
          <a:prstGeom prst="rect">
            <a:avLst/>
          </a:prstGeom>
        </p:spPr>
        <p:txBody>
          <a:bodyPr vert="horz" wrap="square" lIns="0" tIns="12700" rIns="0" bIns="0" rtlCol="0">
            <a:spAutoFit/>
          </a:bodyPr>
          <a:lstStyle/>
          <a:p>
            <a:pPr marL="25400">
              <a:lnSpc>
                <a:spcPct val="100000"/>
              </a:lnSpc>
              <a:spcBef>
                <a:spcPts val="100"/>
              </a:spcBef>
            </a:pPr>
            <a:r>
              <a:rPr lang="en-US" dirty="0"/>
              <a:t>Types of analysis: Centrality</a:t>
            </a:r>
            <a:endParaRPr sz="4350" baseline="-18199" dirty="0">
              <a:latin typeface="Cambria Math"/>
              <a:cs typeface="Cambria Math"/>
            </a:endParaRPr>
          </a:p>
        </p:txBody>
      </p:sp>
      <p:grpSp>
        <p:nvGrpSpPr>
          <p:cNvPr id="5" name="Group 4">
            <a:extLst>
              <a:ext uri="{FF2B5EF4-FFF2-40B4-BE49-F238E27FC236}">
                <a16:creationId xmlns:a16="http://schemas.microsoft.com/office/drawing/2014/main" id="{DF8CD3D7-EBFF-50C4-AB7A-3B7FF5552D23}"/>
              </a:ext>
            </a:extLst>
          </p:cNvPr>
          <p:cNvGrpSpPr/>
          <p:nvPr/>
        </p:nvGrpSpPr>
        <p:grpSpPr>
          <a:xfrm>
            <a:off x="676561" y="2324658"/>
            <a:ext cx="5419439" cy="3843623"/>
            <a:chOff x="5714436" y="2039814"/>
            <a:chExt cx="5419439" cy="3843623"/>
          </a:xfrm>
        </p:grpSpPr>
        <p:pic>
          <p:nvPicPr>
            <p:cNvPr id="6" name="Picture 5">
              <a:extLst>
                <a:ext uri="{FF2B5EF4-FFF2-40B4-BE49-F238E27FC236}">
                  <a16:creationId xmlns:a16="http://schemas.microsoft.com/office/drawing/2014/main" id="{F77D42F6-1B84-F916-AC1A-D13B74A12135}"/>
                </a:ext>
              </a:extLst>
            </p:cNvPr>
            <p:cNvPicPr>
              <a:picLocks noChangeAspect="1"/>
            </p:cNvPicPr>
            <p:nvPr/>
          </p:nvPicPr>
          <p:blipFill rotWithShape="1">
            <a:blip r:embed="rId2"/>
            <a:srcRect r="5533" b="2"/>
            <a:stretch/>
          </p:blipFill>
          <p:spPr>
            <a:xfrm>
              <a:off x="5714436" y="2039814"/>
              <a:ext cx="5419439" cy="3843623"/>
            </a:xfrm>
            <a:prstGeom prst="rect">
              <a:avLst/>
            </a:prstGeom>
          </p:spPr>
        </p:pic>
        <p:sp>
          <p:nvSpPr>
            <p:cNvPr id="7" name="Rectangle 6">
              <a:extLst>
                <a:ext uri="{FF2B5EF4-FFF2-40B4-BE49-F238E27FC236}">
                  <a16:creationId xmlns:a16="http://schemas.microsoft.com/office/drawing/2014/main" id="{0CC70643-E27B-0DDE-0D49-D7C6C9B996DB}"/>
                </a:ext>
              </a:extLst>
            </p:cNvPr>
            <p:cNvSpPr/>
            <p:nvPr/>
          </p:nvSpPr>
          <p:spPr>
            <a:xfrm>
              <a:off x="7891397" y="4266968"/>
              <a:ext cx="674093" cy="588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Picture 7">
              <a:extLst>
                <a:ext uri="{FF2B5EF4-FFF2-40B4-BE49-F238E27FC236}">
                  <a16:creationId xmlns:a16="http://schemas.microsoft.com/office/drawing/2014/main" id="{201B24F3-C0EA-5DF9-6972-860F4C9D0CFF}"/>
                </a:ext>
              </a:extLst>
            </p:cNvPr>
            <p:cNvPicPr>
              <a:picLocks noChangeAspect="1"/>
            </p:cNvPicPr>
            <p:nvPr/>
          </p:nvPicPr>
          <p:blipFill rotWithShape="1">
            <a:blip r:embed="rId2"/>
            <a:srcRect l="51447" t="54907" r="44151" b="40598"/>
            <a:stretch/>
          </p:blipFill>
          <p:spPr>
            <a:xfrm rot="6754733" flipV="1">
              <a:off x="8347060" y="4358304"/>
              <a:ext cx="252494" cy="172771"/>
            </a:xfrm>
            <a:prstGeom prst="rect">
              <a:avLst/>
            </a:prstGeom>
          </p:spPr>
        </p:pic>
        <p:sp>
          <p:nvSpPr>
            <p:cNvPr id="9" name="Rectangle 8">
              <a:extLst>
                <a:ext uri="{FF2B5EF4-FFF2-40B4-BE49-F238E27FC236}">
                  <a16:creationId xmlns:a16="http://schemas.microsoft.com/office/drawing/2014/main" id="{BCD7426C-D0A3-40E6-58A1-A27DD90E47B4}"/>
                </a:ext>
              </a:extLst>
            </p:cNvPr>
            <p:cNvSpPr/>
            <p:nvPr/>
          </p:nvSpPr>
          <p:spPr>
            <a:xfrm rot="21340229">
              <a:off x="8503525" y="4452375"/>
              <a:ext cx="220421" cy="299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 name="Straight Connector 9">
              <a:extLst>
                <a:ext uri="{FF2B5EF4-FFF2-40B4-BE49-F238E27FC236}">
                  <a16:creationId xmlns:a16="http://schemas.microsoft.com/office/drawing/2014/main" id="{49A2AEBE-5958-D3D0-32F2-511213D9F8E4}"/>
                </a:ext>
              </a:extLst>
            </p:cNvPr>
            <p:cNvCxnSpPr>
              <a:cxnSpLocks/>
            </p:cNvCxnSpPr>
            <p:nvPr/>
          </p:nvCxnSpPr>
          <p:spPr>
            <a:xfrm>
              <a:off x="8472913" y="4514224"/>
              <a:ext cx="262023" cy="22973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object 2">
            <a:extLst>
              <a:ext uri="{FF2B5EF4-FFF2-40B4-BE49-F238E27FC236}">
                <a16:creationId xmlns:a16="http://schemas.microsoft.com/office/drawing/2014/main" id="{CD2FEC1E-105B-B22A-3347-9EF5240667B3}"/>
              </a:ext>
            </a:extLst>
          </p:cNvPr>
          <p:cNvSpPr txBox="1"/>
          <p:nvPr/>
        </p:nvSpPr>
        <p:spPr>
          <a:xfrm>
            <a:off x="676561" y="1881592"/>
            <a:ext cx="4142019" cy="397545"/>
          </a:xfrm>
          <a:prstGeom prst="rect">
            <a:avLst/>
          </a:prstGeom>
        </p:spPr>
        <p:txBody>
          <a:bodyPr vert="horz" wrap="square" lIns="0" tIns="119380" rIns="0" bIns="0" rtlCol="0">
            <a:spAutoFit/>
          </a:bodyPr>
          <a:lstStyle/>
          <a:p>
            <a:pPr marL="38100">
              <a:lnSpc>
                <a:spcPct val="100000"/>
              </a:lnSpc>
              <a:spcBef>
                <a:spcPts val="940"/>
              </a:spcBef>
            </a:pPr>
            <a:r>
              <a:rPr lang="en-US" sz="1800" dirty="0">
                <a:solidFill>
                  <a:srgbClr val="595959"/>
                </a:solidFill>
                <a:latin typeface="Cambria Math"/>
                <a:cs typeface="Cambria Math"/>
              </a:rPr>
              <a:t>How to stop the spread of diseases?</a:t>
            </a:r>
          </a:p>
        </p:txBody>
      </p:sp>
      <p:sp>
        <p:nvSpPr>
          <p:cNvPr id="13" name="object 2">
            <a:extLst>
              <a:ext uri="{FF2B5EF4-FFF2-40B4-BE49-F238E27FC236}">
                <a16:creationId xmlns:a16="http://schemas.microsoft.com/office/drawing/2014/main" id="{EE76E372-1D7C-0743-E631-D79CC3F5D50E}"/>
              </a:ext>
            </a:extLst>
          </p:cNvPr>
          <p:cNvSpPr txBox="1"/>
          <p:nvPr/>
        </p:nvSpPr>
        <p:spPr>
          <a:xfrm>
            <a:off x="676561" y="6085836"/>
            <a:ext cx="4142019" cy="397545"/>
          </a:xfrm>
          <a:prstGeom prst="rect">
            <a:avLst/>
          </a:prstGeom>
        </p:spPr>
        <p:txBody>
          <a:bodyPr vert="horz" wrap="square" lIns="0" tIns="119380" rIns="0" bIns="0" rtlCol="0">
            <a:spAutoFit/>
          </a:bodyPr>
          <a:lstStyle/>
          <a:p>
            <a:pPr marL="38100">
              <a:lnSpc>
                <a:spcPct val="100000"/>
              </a:lnSpc>
              <a:spcBef>
                <a:spcPts val="940"/>
              </a:spcBef>
            </a:pPr>
            <a:r>
              <a:rPr lang="en-US" sz="1800" dirty="0">
                <a:solidFill>
                  <a:srgbClr val="595959"/>
                </a:solidFill>
                <a:latin typeface="Cambria Math"/>
                <a:cs typeface="Cambria Math"/>
              </a:rPr>
              <a:t>Important nodes: bridges</a:t>
            </a:r>
          </a:p>
        </p:txBody>
      </p:sp>
      <p:sp>
        <p:nvSpPr>
          <p:cNvPr id="14" name="object 2">
            <a:extLst>
              <a:ext uri="{FF2B5EF4-FFF2-40B4-BE49-F238E27FC236}">
                <a16:creationId xmlns:a16="http://schemas.microsoft.com/office/drawing/2014/main" id="{4AA7F705-AD85-9850-57D6-1B1BE5CE4C5B}"/>
              </a:ext>
            </a:extLst>
          </p:cNvPr>
          <p:cNvSpPr txBox="1"/>
          <p:nvPr/>
        </p:nvSpPr>
        <p:spPr>
          <a:xfrm>
            <a:off x="6746875" y="1881591"/>
            <a:ext cx="4142019" cy="397545"/>
          </a:xfrm>
          <a:prstGeom prst="rect">
            <a:avLst/>
          </a:prstGeom>
        </p:spPr>
        <p:txBody>
          <a:bodyPr vert="horz" wrap="square" lIns="0" tIns="119380" rIns="0" bIns="0" rtlCol="0">
            <a:spAutoFit/>
          </a:bodyPr>
          <a:lstStyle/>
          <a:p>
            <a:pPr marL="38100">
              <a:lnSpc>
                <a:spcPct val="100000"/>
              </a:lnSpc>
              <a:spcBef>
                <a:spcPts val="940"/>
              </a:spcBef>
            </a:pPr>
            <a:r>
              <a:rPr lang="en-US" sz="1800" dirty="0">
                <a:solidFill>
                  <a:srgbClr val="595959"/>
                </a:solidFill>
                <a:latin typeface="Cambria Math"/>
                <a:cs typeface="Cambria Math"/>
              </a:rPr>
              <a:t>How to sort Google results?</a:t>
            </a:r>
          </a:p>
        </p:txBody>
      </p:sp>
      <p:pic>
        <p:nvPicPr>
          <p:cNvPr id="1026" name="Picture 2">
            <a:extLst>
              <a:ext uri="{FF2B5EF4-FFF2-40B4-BE49-F238E27FC236}">
                <a16:creationId xmlns:a16="http://schemas.microsoft.com/office/drawing/2014/main" id="{393FE0F5-4626-56A2-5EC5-C60FD1910D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51" b="10094"/>
          <a:stretch/>
        </p:blipFill>
        <p:spPr bwMode="auto">
          <a:xfrm>
            <a:off x="6465800" y="2479606"/>
            <a:ext cx="5133724" cy="34337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4C96204-71B0-514A-82C5-A7CD6A803897}"/>
              </a:ext>
            </a:extLst>
          </p:cNvPr>
          <p:cNvSpPr txBox="1"/>
          <p:nvPr/>
        </p:nvSpPr>
        <p:spPr>
          <a:xfrm>
            <a:off x="6746875" y="5759479"/>
            <a:ext cx="3795976" cy="307777"/>
          </a:xfrm>
          <a:prstGeom prst="rect">
            <a:avLst/>
          </a:prstGeom>
          <a:noFill/>
        </p:spPr>
        <p:txBody>
          <a:bodyPr wrap="none" rtlCol="0">
            <a:spAutoFit/>
          </a:bodyPr>
          <a:lstStyle/>
          <a:p>
            <a:r>
              <a:rPr lang="en-GB" sz="1400" i="1" dirty="0"/>
              <a:t>https://</a:t>
            </a:r>
            <a:r>
              <a:rPr lang="en-GB" sz="1400" i="1" dirty="0" err="1"/>
              <a:t>www.leannewong.co</a:t>
            </a:r>
            <a:r>
              <a:rPr lang="en-GB" sz="1400" i="1" dirty="0"/>
              <a:t>/google-</a:t>
            </a:r>
            <a:r>
              <a:rPr lang="en-GB" sz="1400" i="1" dirty="0" err="1"/>
              <a:t>pagerank</a:t>
            </a:r>
            <a:r>
              <a:rPr lang="en-GB" sz="1400" i="1" dirty="0"/>
              <a:t>/</a:t>
            </a:r>
            <a:endParaRPr lang="en-NL" sz="1400" i="1" dirty="0"/>
          </a:p>
        </p:txBody>
      </p:sp>
      <p:sp>
        <p:nvSpPr>
          <p:cNvPr id="11" name="TextBox 10">
            <a:extLst>
              <a:ext uri="{FF2B5EF4-FFF2-40B4-BE49-F238E27FC236}">
                <a16:creationId xmlns:a16="http://schemas.microsoft.com/office/drawing/2014/main" id="{9D47B9A9-907A-0930-0717-3489FC123E88}"/>
              </a:ext>
            </a:extLst>
          </p:cNvPr>
          <p:cNvSpPr txBox="1"/>
          <p:nvPr/>
        </p:nvSpPr>
        <p:spPr>
          <a:xfrm>
            <a:off x="527860" y="933269"/>
            <a:ext cx="6096000" cy="761747"/>
          </a:xfrm>
          <a:prstGeom prst="rect">
            <a:avLst/>
          </a:prstGeom>
          <a:noFill/>
        </p:spPr>
        <p:txBody>
          <a:bodyPr wrap="square">
            <a:spAutoFit/>
          </a:bodyPr>
          <a:lstStyle/>
          <a:p>
            <a:pPr marL="38100">
              <a:lnSpc>
                <a:spcPct val="100000"/>
              </a:lnSpc>
              <a:spcBef>
                <a:spcPts val="940"/>
              </a:spcBef>
            </a:pPr>
            <a:r>
              <a:rPr lang="en-US" sz="1800" b="1" dirty="0">
                <a:solidFill>
                  <a:schemeClr val="tx2"/>
                </a:solidFill>
                <a:latin typeface="+mn-lt"/>
                <a:cs typeface="Cambria Math"/>
              </a:rPr>
              <a:t>Who are the key actors in the network</a:t>
            </a:r>
            <a:r>
              <a:rPr lang="en-US" b="1" dirty="0">
                <a:solidFill>
                  <a:schemeClr val="tx2"/>
                </a:solidFill>
                <a:latin typeface="+mn-lt"/>
                <a:cs typeface="Cambria Math"/>
              </a:rPr>
              <a:t>?</a:t>
            </a:r>
          </a:p>
          <a:p>
            <a:pPr marL="38100">
              <a:lnSpc>
                <a:spcPct val="100000"/>
              </a:lnSpc>
              <a:spcBef>
                <a:spcPts val="940"/>
              </a:spcBef>
            </a:pPr>
            <a:r>
              <a:rPr lang="en-US" sz="1800" dirty="0">
                <a:latin typeface="+mn-lt"/>
                <a:cs typeface="Segoe UI"/>
              </a:rPr>
              <a:t>Centrality measures provide answers to this question.</a:t>
            </a:r>
          </a:p>
        </p:txBody>
      </p:sp>
    </p:spTree>
    <p:extLst>
      <p:ext uri="{BB962C8B-B14F-4D97-AF65-F5344CB8AC3E}">
        <p14:creationId xmlns:p14="http://schemas.microsoft.com/office/powerpoint/2010/main" val="35424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object 2"/>
          <p:cNvSpPr txBox="1"/>
          <p:nvPr/>
        </p:nvSpPr>
        <p:spPr>
          <a:xfrm>
            <a:off x="842785" y="1222625"/>
            <a:ext cx="5854897" cy="3860031"/>
          </a:xfrm>
          <a:prstGeom prst="rect">
            <a:avLst/>
          </a:prstGeom>
        </p:spPr>
        <p:txBody>
          <a:bodyPr vert="horz" wrap="square" lIns="0" tIns="119380" rIns="0" bIns="0" rtlCol="0">
            <a:spAutoFit/>
          </a:bodyPr>
          <a:lstStyle/>
          <a:p>
            <a:pPr marL="38100">
              <a:lnSpc>
                <a:spcPct val="100000"/>
              </a:lnSpc>
              <a:spcBef>
                <a:spcPts val="940"/>
              </a:spcBef>
            </a:pPr>
            <a:r>
              <a:rPr lang="en-US" dirty="0">
                <a:latin typeface="+mn-lt"/>
                <a:cs typeface="Segoe UI"/>
              </a:rPr>
              <a:t>Different centrality measures define importance in different ways :</a:t>
            </a:r>
          </a:p>
          <a:p>
            <a:pPr marL="323850" indent="-285750">
              <a:spcBef>
                <a:spcPts val="940"/>
              </a:spcBef>
              <a:buFont typeface="Arial" panose="020B0604020202020204" pitchFamily="34" charset="0"/>
              <a:buChar char="•"/>
            </a:pPr>
            <a:r>
              <a:rPr lang="en-US" i="1" dirty="0">
                <a:latin typeface="+mn-lt"/>
                <a:cs typeface="Segoe UI"/>
              </a:rPr>
              <a:t>Degree</a:t>
            </a:r>
            <a:r>
              <a:rPr lang="en-US" dirty="0">
                <a:latin typeface="+mn-lt"/>
                <a:cs typeface="Segoe UI"/>
              </a:rPr>
              <a:t>: Connected directly to many nodes</a:t>
            </a:r>
            <a:endParaRPr lang="en-US" i="1" dirty="0">
              <a:latin typeface="+mn-lt"/>
              <a:cs typeface="Segoe UI"/>
            </a:endParaRPr>
          </a:p>
          <a:p>
            <a:pPr marL="323850" indent="-285750">
              <a:spcBef>
                <a:spcPts val="940"/>
              </a:spcBef>
              <a:buFont typeface="Arial" panose="020B0604020202020204" pitchFamily="34" charset="0"/>
              <a:buChar char="•"/>
            </a:pPr>
            <a:r>
              <a:rPr lang="en-US" i="1" dirty="0">
                <a:latin typeface="+mn-lt"/>
                <a:cs typeface="Segoe UI"/>
              </a:rPr>
              <a:t>Closeness</a:t>
            </a:r>
            <a:r>
              <a:rPr lang="en-US" dirty="0">
                <a:latin typeface="+mn-lt"/>
                <a:cs typeface="Segoe UI"/>
              </a:rPr>
              <a:t>: Close to all other nodes (on average)</a:t>
            </a:r>
            <a:endParaRPr lang="en-US" i="1" dirty="0">
              <a:latin typeface="+mn-lt"/>
              <a:cs typeface="Segoe UI"/>
            </a:endParaRPr>
          </a:p>
          <a:p>
            <a:pPr marL="323850" indent="-285750">
              <a:lnSpc>
                <a:spcPct val="100000"/>
              </a:lnSpc>
              <a:spcBef>
                <a:spcPts val="940"/>
              </a:spcBef>
              <a:buFont typeface="Arial" panose="020B0604020202020204" pitchFamily="34" charset="0"/>
              <a:buChar char="•"/>
            </a:pPr>
            <a:r>
              <a:rPr lang="en-US" i="1" dirty="0">
                <a:latin typeface="+mn-lt"/>
                <a:cs typeface="Segoe UI"/>
              </a:rPr>
              <a:t>Betweenness</a:t>
            </a:r>
            <a:r>
              <a:rPr lang="en-US" dirty="0">
                <a:latin typeface="+mn-lt"/>
                <a:cs typeface="Segoe UI"/>
              </a:rPr>
              <a:t>: In the middle of many shortest paths</a:t>
            </a:r>
          </a:p>
          <a:p>
            <a:pPr marL="323850" indent="-285750">
              <a:lnSpc>
                <a:spcPct val="100000"/>
              </a:lnSpc>
              <a:spcBef>
                <a:spcPts val="940"/>
              </a:spcBef>
              <a:buFont typeface="Arial" panose="020B0604020202020204" pitchFamily="34" charset="0"/>
              <a:buChar char="•"/>
            </a:pPr>
            <a:r>
              <a:rPr lang="en-US" i="1" dirty="0" err="1">
                <a:latin typeface="+mn-lt"/>
                <a:cs typeface="Segoe UI"/>
              </a:rPr>
              <a:t>Pagerank</a:t>
            </a:r>
            <a:r>
              <a:rPr lang="en-US" i="1" dirty="0">
                <a:latin typeface="+mn-lt"/>
                <a:cs typeface="Segoe UI"/>
              </a:rPr>
              <a:t>/eigenvector/</a:t>
            </a:r>
            <a:r>
              <a:rPr lang="en-US" i="1" dirty="0" err="1">
                <a:latin typeface="+mn-lt"/>
                <a:cs typeface="Segoe UI"/>
              </a:rPr>
              <a:t>katz</a:t>
            </a:r>
            <a:r>
              <a:rPr lang="en-US" dirty="0">
                <a:latin typeface="+mn-lt"/>
                <a:cs typeface="Segoe UI"/>
              </a:rPr>
              <a:t>: Connected to important nodes</a:t>
            </a:r>
          </a:p>
          <a:p>
            <a:pPr marL="38100">
              <a:lnSpc>
                <a:spcPct val="100000"/>
              </a:lnSpc>
              <a:spcBef>
                <a:spcPts val="940"/>
              </a:spcBef>
            </a:pPr>
            <a:endParaRPr lang="en-US" sz="1800" dirty="0">
              <a:solidFill>
                <a:schemeClr val="tx2"/>
              </a:solidFill>
              <a:latin typeface="+mn-lt"/>
              <a:cs typeface="Segoe UI"/>
            </a:endParaRPr>
          </a:p>
          <a:p>
            <a:pPr marL="38100">
              <a:lnSpc>
                <a:spcPct val="100000"/>
              </a:lnSpc>
              <a:spcBef>
                <a:spcPts val="940"/>
              </a:spcBef>
            </a:pPr>
            <a:r>
              <a:rPr lang="en-GB" dirty="0"/>
              <a:t>Centrality identify </a:t>
            </a:r>
            <a:r>
              <a:rPr lang="en-GB" i="1" dirty="0"/>
              <a:t>the most important nodes. </a:t>
            </a:r>
            <a:r>
              <a:rPr lang="en-GB" dirty="0"/>
              <a:t>It does not quantify the importance of nodes in general. The relative rankings of non-important nodes may be meaningless.</a:t>
            </a:r>
            <a:endParaRPr sz="1800" dirty="0">
              <a:solidFill>
                <a:schemeClr val="tx2"/>
              </a:solidFill>
              <a:latin typeface="+mn-lt"/>
              <a:cs typeface="Segoe UI"/>
            </a:endParaRPr>
          </a:p>
        </p:txBody>
      </p:sp>
      <p:sp>
        <p:nvSpPr>
          <p:cNvPr id="3" name="object 3"/>
          <p:cNvSpPr txBox="1">
            <a:spLocks noGrp="1"/>
          </p:cNvSpPr>
          <p:nvPr>
            <p:ph type="title"/>
          </p:nvPr>
        </p:nvSpPr>
        <p:spPr>
          <a:xfrm>
            <a:off x="842786" y="465256"/>
            <a:ext cx="7058201" cy="382156"/>
          </a:xfrm>
          <a:prstGeom prst="rect">
            <a:avLst/>
          </a:prstGeom>
        </p:spPr>
        <p:txBody>
          <a:bodyPr vert="horz" wrap="square" lIns="0" tIns="12700" rIns="0" bIns="0" rtlCol="0">
            <a:spAutoFit/>
          </a:bodyPr>
          <a:lstStyle/>
          <a:p>
            <a:pPr marL="25400">
              <a:lnSpc>
                <a:spcPct val="100000"/>
              </a:lnSpc>
              <a:spcBef>
                <a:spcPts val="100"/>
              </a:spcBef>
            </a:pPr>
            <a:r>
              <a:rPr lang="en-GB" dirty="0"/>
              <a:t>Centrality</a:t>
            </a:r>
            <a:endParaRPr sz="4350" baseline="-18199" dirty="0">
              <a:latin typeface="Cambria Math"/>
              <a:cs typeface="Cambria Math"/>
            </a:endParaRPr>
          </a:p>
        </p:txBody>
      </p:sp>
      <p:grpSp>
        <p:nvGrpSpPr>
          <p:cNvPr id="7" name="Group 6">
            <a:extLst>
              <a:ext uri="{FF2B5EF4-FFF2-40B4-BE49-F238E27FC236}">
                <a16:creationId xmlns:a16="http://schemas.microsoft.com/office/drawing/2014/main" id="{477C46F8-C997-1B29-B857-22400D788600}"/>
              </a:ext>
            </a:extLst>
          </p:cNvPr>
          <p:cNvGrpSpPr/>
          <p:nvPr/>
        </p:nvGrpSpPr>
        <p:grpSpPr>
          <a:xfrm>
            <a:off x="6801493" y="1222625"/>
            <a:ext cx="4892228" cy="4916183"/>
            <a:chOff x="6801493" y="1222625"/>
            <a:chExt cx="4892228" cy="4916183"/>
          </a:xfrm>
        </p:grpSpPr>
        <p:grpSp>
          <p:nvGrpSpPr>
            <p:cNvPr id="5" name="Group 4">
              <a:extLst>
                <a:ext uri="{FF2B5EF4-FFF2-40B4-BE49-F238E27FC236}">
                  <a16:creationId xmlns:a16="http://schemas.microsoft.com/office/drawing/2014/main" id="{C39D3F9C-C997-0C00-A69B-88EFC06C9346}"/>
                </a:ext>
              </a:extLst>
            </p:cNvPr>
            <p:cNvGrpSpPr/>
            <p:nvPr/>
          </p:nvGrpSpPr>
          <p:grpSpPr>
            <a:xfrm>
              <a:off x="6801493" y="1222625"/>
              <a:ext cx="4892228" cy="4916183"/>
              <a:chOff x="8149171" y="2082735"/>
              <a:chExt cx="3544549" cy="4056073"/>
            </a:xfrm>
          </p:grpSpPr>
          <p:pic>
            <p:nvPicPr>
              <p:cNvPr id="1026" name="Picture 2">
                <a:extLst>
                  <a:ext uri="{FF2B5EF4-FFF2-40B4-BE49-F238E27FC236}">
                    <a16:creationId xmlns:a16="http://schemas.microsoft.com/office/drawing/2014/main" id="{F022ACA7-AEC1-08AC-FE84-E55886027C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443"/>
              <a:stretch/>
            </p:blipFill>
            <p:spPr bwMode="auto">
              <a:xfrm>
                <a:off x="8149171" y="5866544"/>
                <a:ext cx="3544549" cy="2722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8DC0B3E-468C-AFC4-FA15-BC036742D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66"/>
              <a:stretch/>
            </p:blipFill>
            <p:spPr bwMode="auto">
              <a:xfrm>
                <a:off x="8149171" y="2082735"/>
                <a:ext cx="3544549" cy="378380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object 2">
              <a:extLst>
                <a:ext uri="{FF2B5EF4-FFF2-40B4-BE49-F238E27FC236}">
                  <a16:creationId xmlns:a16="http://schemas.microsoft.com/office/drawing/2014/main" id="{AA3959BE-FBA6-44D7-AFB2-354C3DA69CF2}"/>
                </a:ext>
              </a:extLst>
            </p:cNvPr>
            <p:cNvSpPr txBox="1"/>
            <p:nvPr/>
          </p:nvSpPr>
          <p:spPr>
            <a:xfrm>
              <a:off x="6952178" y="5548201"/>
              <a:ext cx="1410985" cy="215444"/>
            </a:xfrm>
            <a:prstGeom prst="rect">
              <a:avLst/>
            </a:prstGeom>
            <a:solidFill>
              <a:srgbClr val="FFFFFF"/>
            </a:solidFill>
          </p:spPr>
          <p:txBody>
            <a:bodyPr vert="horz" wrap="square" lIns="0" tIns="0" rIns="0" bIns="0" rtlCol="0" anchor="t" anchorCtr="0">
              <a:spAutoFit/>
            </a:bodyPr>
            <a:lstStyle/>
            <a:p>
              <a:pPr marL="38100">
                <a:spcBef>
                  <a:spcPts val="940"/>
                </a:spcBef>
              </a:pPr>
              <a:r>
                <a:rPr lang="en-US" sz="1400" dirty="0" err="1">
                  <a:solidFill>
                    <a:schemeClr val="tx2"/>
                  </a:solidFill>
                  <a:latin typeface="+mn-lt"/>
                  <a:cs typeface="Segoe UI"/>
                </a:rPr>
                <a:t>Pagerank</a:t>
              </a:r>
              <a:endParaRPr sz="1400" dirty="0">
                <a:solidFill>
                  <a:schemeClr val="tx2"/>
                </a:solidFill>
                <a:latin typeface="+mn-lt"/>
                <a:cs typeface="Segoe UI"/>
              </a:endParaRPr>
            </a:p>
          </p:txBody>
        </p:sp>
      </p:grpSp>
    </p:spTree>
    <p:extLst>
      <p:ext uri="{BB962C8B-B14F-4D97-AF65-F5344CB8AC3E}">
        <p14:creationId xmlns:p14="http://schemas.microsoft.com/office/powerpoint/2010/main" val="1238405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object 3"/>
          <p:cNvSpPr txBox="1"/>
          <p:nvPr/>
        </p:nvSpPr>
        <p:spPr>
          <a:xfrm>
            <a:off x="557212" y="263345"/>
            <a:ext cx="10819609" cy="1163779"/>
          </a:xfrm>
          <a:prstGeom prst="rect">
            <a:avLst/>
          </a:prstGeom>
        </p:spPr>
        <p:txBody>
          <a:bodyPr vert="horz" wrap="square" lIns="0" tIns="55244" rIns="0" bIns="0" rtlCol="0">
            <a:spAutoFit/>
          </a:bodyPr>
          <a:lstStyle/>
          <a:p>
            <a:pPr marL="38100">
              <a:lnSpc>
                <a:spcPct val="100000"/>
              </a:lnSpc>
              <a:spcBef>
                <a:spcPts val="434"/>
              </a:spcBef>
            </a:pPr>
            <a:r>
              <a:rPr lang="en-GB" sz="3600" b="1" dirty="0">
                <a:solidFill>
                  <a:srgbClr val="14424A"/>
                </a:solidFill>
                <a:latin typeface="Segoe UI"/>
                <a:cs typeface="Segoe UI"/>
              </a:rPr>
              <a:t>Which node has higher degree/betweenness/closeness?</a:t>
            </a:r>
            <a:endParaRPr sz="1800" dirty="0">
              <a:latin typeface="Segoe UI"/>
              <a:cs typeface="Segoe UI"/>
            </a:endParaRPr>
          </a:p>
        </p:txBody>
      </p:sp>
      <p:sp>
        <p:nvSpPr>
          <p:cNvPr id="4" name="TextBox 3">
            <a:extLst>
              <a:ext uri="{FF2B5EF4-FFF2-40B4-BE49-F238E27FC236}">
                <a16:creationId xmlns:a16="http://schemas.microsoft.com/office/drawing/2014/main" id="{6E17B0F1-AE8C-FAB8-D01F-CA59F73F3FC9}"/>
              </a:ext>
            </a:extLst>
          </p:cNvPr>
          <p:cNvSpPr txBox="1"/>
          <p:nvPr/>
        </p:nvSpPr>
        <p:spPr>
          <a:xfrm>
            <a:off x="542307" y="6338294"/>
            <a:ext cx="8545929" cy="338554"/>
          </a:xfrm>
          <a:prstGeom prst="rect">
            <a:avLst/>
          </a:prstGeom>
          <a:noFill/>
        </p:spPr>
        <p:txBody>
          <a:bodyPr wrap="none" rtlCol="0">
            <a:spAutoFit/>
          </a:bodyPr>
          <a:lstStyle/>
          <a:p>
            <a:r>
              <a:rPr lang="en-GB" sz="1600" i="1" dirty="0"/>
              <a:t>https://</a:t>
            </a:r>
            <a:r>
              <a:rPr lang="en-GB" sz="1600" i="1" dirty="0" err="1"/>
              <a:t>cytoscape.org</a:t>
            </a:r>
            <a:r>
              <a:rPr lang="en-GB" sz="1600" i="1" dirty="0"/>
              <a:t>/</a:t>
            </a:r>
            <a:r>
              <a:rPr lang="en-GB" sz="1600" i="1" dirty="0" err="1"/>
              <a:t>cytoscape</a:t>
            </a:r>
            <a:r>
              <a:rPr lang="en-GB" sz="1600" i="1" dirty="0"/>
              <a:t>-tutorials/presentations/modules/network-analysis/</a:t>
            </a:r>
            <a:r>
              <a:rPr lang="en-GB" sz="1600" i="1" dirty="0" err="1"/>
              <a:t>index.html</a:t>
            </a:r>
            <a:endParaRPr lang="en-NL" sz="1600" i="1" dirty="0"/>
          </a:p>
        </p:txBody>
      </p:sp>
      <p:grpSp>
        <p:nvGrpSpPr>
          <p:cNvPr id="10" name="Group 9">
            <a:extLst>
              <a:ext uri="{FF2B5EF4-FFF2-40B4-BE49-F238E27FC236}">
                <a16:creationId xmlns:a16="http://schemas.microsoft.com/office/drawing/2014/main" id="{7F12BB6C-54A1-201B-8AAD-1EADBE8B6C8B}"/>
              </a:ext>
            </a:extLst>
          </p:cNvPr>
          <p:cNvGrpSpPr/>
          <p:nvPr/>
        </p:nvGrpSpPr>
        <p:grpSpPr>
          <a:xfrm>
            <a:off x="557212" y="1431084"/>
            <a:ext cx="11092481" cy="4809506"/>
            <a:chOff x="557212" y="1431084"/>
            <a:chExt cx="11092481" cy="4809506"/>
          </a:xfrm>
        </p:grpSpPr>
        <p:pic>
          <p:nvPicPr>
            <p:cNvPr id="2050" name="Picture 2" descr="reveal.js">
              <a:extLst>
                <a:ext uri="{FF2B5EF4-FFF2-40B4-BE49-F238E27FC236}">
                  <a16:creationId xmlns:a16="http://schemas.microsoft.com/office/drawing/2014/main" id="{8BFC4822-AD0B-F35D-46E7-8D60F520A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954"/>
            <a:stretch/>
          </p:blipFill>
          <p:spPr bwMode="auto">
            <a:xfrm>
              <a:off x="557212" y="1431084"/>
              <a:ext cx="11092481" cy="4809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A7D66E-FAAE-DFD5-1A45-EF9B2EFF41D7}"/>
                </a:ext>
              </a:extLst>
            </p:cNvPr>
            <p:cNvSpPr txBox="1"/>
            <p:nvPr/>
          </p:nvSpPr>
          <p:spPr>
            <a:xfrm>
              <a:off x="1377538" y="3372591"/>
              <a:ext cx="1425039" cy="400110"/>
            </a:xfrm>
            <a:prstGeom prst="rect">
              <a:avLst/>
            </a:prstGeom>
            <a:solidFill>
              <a:srgbClr val="FFFFFF"/>
            </a:solidFill>
          </p:spPr>
          <p:txBody>
            <a:bodyPr wrap="square" rtlCol="0">
              <a:spAutoFit/>
            </a:bodyPr>
            <a:lstStyle/>
            <a:p>
              <a:r>
                <a:rPr lang="en-NL" sz="2000" b="1" dirty="0"/>
                <a:t>          </a:t>
              </a:r>
              <a:r>
                <a:rPr lang="en-NL" sz="2000" b="1" dirty="0">
                  <a:solidFill>
                    <a:srgbClr val="C00000"/>
                  </a:solidFill>
                </a:rPr>
                <a:t>Red</a:t>
              </a:r>
              <a:r>
                <a:rPr lang="en-NL" sz="2000" dirty="0"/>
                <a:t>            </a:t>
              </a:r>
            </a:p>
          </p:txBody>
        </p:sp>
        <p:sp>
          <p:nvSpPr>
            <p:cNvPr id="6" name="TextBox 5">
              <a:extLst>
                <a:ext uri="{FF2B5EF4-FFF2-40B4-BE49-F238E27FC236}">
                  <a16:creationId xmlns:a16="http://schemas.microsoft.com/office/drawing/2014/main" id="{35970D2F-005F-9391-292E-F2BA60BDF82B}"/>
                </a:ext>
              </a:extLst>
            </p:cNvPr>
            <p:cNvSpPr txBox="1"/>
            <p:nvPr/>
          </p:nvSpPr>
          <p:spPr>
            <a:xfrm>
              <a:off x="5721925" y="2822367"/>
              <a:ext cx="2329543" cy="400110"/>
            </a:xfrm>
            <a:prstGeom prst="rect">
              <a:avLst/>
            </a:prstGeom>
            <a:solidFill>
              <a:srgbClr val="FFFFFF"/>
            </a:solidFill>
          </p:spPr>
          <p:txBody>
            <a:bodyPr wrap="square" rtlCol="0">
              <a:spAutoFit/>
            </a:bodyPr>
            <a:lstStyle/>
            <a:p>
              <a:r>
                <a:rPr lang="en-NL" sz="2000" dirty="0"/>
                <a:t>            </a:t>
              </a:r>
              <a:r>
                <a:rPr lang="en-NL" sz="2000" b="1" dirty="0">
                  <a:solidFill>
                    <a:srgbClr val="002060"/>
                  </a:solidFill>
                </a:rPr>
                <a:t> </a:t>
              </a:r>
              <a:r>
                <a:rPr lang="en-NL" sz="2000" dirty="0"/>
                <a:t>            </a:t>
              </a:r>
            </a:p>
          </p:txBody>
        </p:sp>
        <p:sp>
          <p:nvSpPr>
            <p:cNvPr id="7" name="TextBox 6">
              <a:extLst>
                <a:ext uri="{FF2B5EF4-FFF2-40B4-BE49-F238E27FC236}">
                  <a16:creationId xmlns:a16="http://schemas.microsoft.com/office/drawing/2014/main" id="{247785D7-8EC2-6AD7-0897-A5C67D4267A9}"/>
                </a:ext>
              </a:extLst>
            </p:cNvPr>
            <p:cNvSpPr txBox="1"/>
            <p:nvPr/>
          </p:nvSpPr>
          <p:spPr>
            <a:xfrm>
              <a:off x="5470566" y="4617720"/>
              <a:ext cx="2329543" cy="400110"/>
            </a:xfrm>
            <a:prstGeom prst="rect">
              <a:avLst/>
            </a:prstGeom>
            <a:solidFill>
              <a:srgbClr val="FFFFFF"/>
            </a:solidFill>
          </p:spPr>
          <p:txBody>
            <a:bodyPr wrap="square" rtlCol="0">
              <a:spAutoFit/>
            </a:bodyPr>
            <a:lstStyle/>
            <a:p>
              <a:r>
                <a:rPr lang="en-NL" sz="2000" b="1" dirty="0">
                  <a:solidFill>
                    <a:srgbClr val="00B050"/>
                  </a:solidFill>
                </a:rPr>
                <a:t>Green</a:t>
              </a:r>
              <a:r>
                <a:rPr lang="en-NL" sz="2000" dirty="0"/>
                <a:t> </a:t>
              </a:r>
            </a:p>
          </p:txBody>
        </p:sp>
        <p:sp>
          <p:nvSpPr>
            <p:cNvPr id="8" name="TextBox 7">
              <a:extLst>
                <a:ext uri="{FF2B5EF4-FFF2-40B4-BE49-F238E27FC236}">
                  <a16:creationId xmlns:a16="http://schemas.microsoft.com/office/drawing/2014/main" id="{0DFAAE01-7AF9-0241-0C6E-B199F020E0BC}"/>
                </a:ext>
              </a:extLst>
            </p:cNvPr>
            <p:cNvSpPr txBox="1"/>
            <p:nvPr/>
          </p:nvSpPr>
          <p:spPr>
            <a:xfrm>
              <a:off x="6519551" y="3179744"/>
              <a:ext cx="748147" cy="400110"/>
            </a:xfrm>
            <a:prstGeom prst="rect">
              <a:avLst/>
            </a:prstGeom>
            <a:solidFill>
              <a:srgbClr val="FFFFFF"/>
            </a:solidFill>
          </p:spPr>
          <p:txBody>
            <a:bodyPr wrap="square" rtlCol="0">
              <a:spAutoFit/>
            </a:bodyPr>
            <a:lstStyle/>
            <a:p>
              <a:r>
                <a:rPr lang="en-NL" sz="2000" b="1" dirty="0">
                  <a:solidFill>
                    <a:srgbClr val="002060"/>
                  </a:solidFill>
                </a:rPr>
                <a:t>Blue</a:t>
              </a:r>
              <a:r>
                <a:rPr lang="en-NL" sz="2000" dirty="0"/>
                <a:t>            </a:t>
              </a:r>
            </a:p>
          </p:txBody>
        </p:sp>
      </p:grpSp>
    </p:spTree>
    <p:extLst>
      <p:ext uri="{BB962C8B-B14F-4D97-AF65-F5344CB8AC3E}">
        <p14:creationId xmlns:p14="http://schemas.microsoft.com/office/powerpoint/2010/main" val="2610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617300" y="933751"/>
            <a:ext cx="10428071" cy="1189038"/>
          </a:xfrm>
        </p:spPr>
        <p:txBody>
          <a:bodyPr/>
          <a:lstStyle/>
          <a:p>
            <a:pPr fontAlgn="auto">
              <a:spcAft>
                <a:spcPts val="0"/>
              </a:spcAft>
            </a:pPr>
            <a:r>
              <a:rPr lang="en-NL" sz="4000" dirty="0"/>
              <a:t>Why do we care about the connections?</a:t>
            </a:r>
          </a:p>
        </p:txBody>
      </p:sp>
      <p:sp>
        <p:nvSpPr>
          <p:cNvPr id="8" name="Title 3">
            <a:extLst>
              <a:ext uri="{FF2B5EF4-FFF2-40B4-BE49-F238E27FC236}">
                <a16:creationId xmlns:a16="http://schemas.microsoft.com/office/drawing/2014/main" id="{9FE92564-3E43-D55E-D4F8-55323EA002E8}"/>
              </a:ext>
            </a:extLst>
          </p:cNvPr>
          <p:cNvSpPr txBox="1">
            <a:spLocks/>
          </p:cNvSpPr>
          <p:nvPr/>
        </p:nvSpPr>
        <p:spPr>
          <a:xfrm>
            <a:off x="370558" y="4971002"/>
            <a:ext cx="11450883" cy="6984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NL" sz="2800" dirty="0"/>
          </a:p>
        </p:txBody>
      </p:sp>
    </p:spTree>
    <p:extLst>
      <p:ext uri="{BB962C8B-B14F-4D97-AF65-F5344CB8AC3E}">
        <p14:creationId xmlns:p14="http://schemas.microsoft.com/office/powerpoint/2010/main" val="511057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embeddedness)</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71D95A-B0D4-10A2-A718-E1B6AB8188A4}"/>
              </a:ext>
            </a:extLst>
          </p:cNvPr>
          <p:cNvPicPr>
            <a:picLocks noChangeAspect="1"/>
          </p:cNvPicPr>
          <p:nvPr/>
        </p:nvPicPr>
        <p:blipFill>
          <a:blip r:embed="rId3"/>
          <a:stretch>
            <a:fillRect/>
          </a:stretch>
        </p:blipFill>
        <p:spPr>
          <a:xfrm>
            <a:off x="149181" y="653142"/>
            <a:ext cx="11728273" cy="5474525"/>
          </a:xfrm>
          <a:prstGeom prst="rect">
            <a:avLst/>
          </a:prstGeom>
        </p:spPr>
      </p:pic>
      <p:sp>
        <p:nvSpPr>
          <p:cNvPr id="7" name="TextBox 6">
            <a:extLst>
              <a:ext uri="{FF2B5EF4-FFF2-40B4-BE49-F238E27FC236}">
                <a16:creationId xmlns:a16="http://schemas.microsoft.com/office/drawing/2014/main" id="{91F7C58C-B41E-3D51-FDC1-262CC06E7BEF}"/>
              </a:ext>
            </a:extLst>
          </p:cNvPr>
          <p:cNvSpPr txBox="1"/>
          <p:nvPr/>
        </p:nvSpPr>
        <p:spPr>
          <a:xfrm>
            <a:off x="3048990" y="3247303"/>
            <a:ext cx="6097978" cy="369332"/>
          </a:xfrm>
          <a:prstGeom prst="rect">
            <a:avLst/>
          </a:prstGeom>
          <a:noFill/>
        </p:spPr>
        <p:txBody>
          <a:bodyPr wrap="square">
            <a:spAutoFit/>
          </a:bodyPr>
          <a:lstStyle/>
          <a:p>
            <a:endParaRPr lang="en-NL" dirty="0"/>
          </a:p>
        </p:txBody>
      </p:sp>
      <p:sp>
        <p:nvSpPr>
          <p:cNvPr id="2" name="Title 3">
            <a:extLst>
              <a:ext uri="{FF2B5EF4-FFF2-40B4-BE49-F238E27FC236}">
                <a16:creationId xmlns:a16="http://schemas.microsoft.com/office/drawing/2014/main" id="{89847CF3-92AC-E490-BCF2-6E0BD59197CF}"/>
              </a:ext>
            </a:extLst>
          </p:cNvPr>
          <p:cNvSpPr>
            <a:spLocks noGrp="1"/>
          </p:cNvSpPr>
          <p:nvPr>
            <p:ph type="title"/>
          </p:nvPr>
        </p:nvSpPr>
        <p:spPr>
          <a:xfrm>
            <a:off x="314546" y="-153835"/>
            <a:ext cx="10322010" cy="1189038"/>
          </a:xfrm>
        </p:spPr>
        <p:txBody>
          <a:bodyPr/>
          <a:lstStyle/>
          <a:p>
            <a:r>
              <a:rPr lang="en-US" dirty="0"/>
              <a:t>Types of analysis: Community detection</a:t>
            </a:r>
            <a:endParaRPr lang="en-NL" dirty="0"/>
          </a:p>
        </p:txBody>
      </p:sp>
      <p:sp>
        <p:nvSpPr>
          <p:cNvPr id="3" name="TextBox 2">
            <a:extLst>
              <a:ext uri="{FF2B5EF4-FFF2-40B4-BE49-F238E27FC236}">
                <a16:creationId xmlns:a16="http://schemas.microsoft.com/office/drawing/2014/main" id="{EBF14E3A-201B-AA8C-34C3-1BF6AD67C499}"/>
              </a:ext>
            </a:extLst>
          </p:cNvPr>
          <p:cNvSpPr txBox="1"/>
          <p:nvPr/>
        </p:nvSpPr>
        <p:spPr>
          <a:xfrm>
            <a:off x="314546" y="6204858"/>
            <a:ext cx="2685351" cy="369332"/>
          </a:xfrm>
          <a:prstGeom prst="rect">
            <a:avLst/>
          </a:prstGeom>
          <a:noFill/>
        </p:spPr>
        <p:txBody>
          <a:bodyPr wrap="none" rtlCol="0">
            <a:spAutoFit/>
          </a:bodyPr>
          <a:lstStyle/>
          <a:p>
            <a:r>
              <a:rPr lang="en-NL" i="1" dirty="0"/>
              <a:t>Image source: Leto Peel</a:t>
            </a:r>
          </a:p>
        </p:txBody>
      </p:sp>
    </p:spTree>
    <p:extLst>
      <p:ext uri="{BB962C8B-B14F-4D97-AF65-F5344CB8AC3E}">
        <p14:creationId xmlns:p14="http://schemas.microsoft.com/office/powerpoint/2010/main" val="3040609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C4E2E5-A695-DCD8-7AEB-67150D32F740}"/>
              </a:ext>
            </a:extLst>
          </p:cNvPr>
          <p:cNvSpPr>
            <a:spLocks noGrp="1"/>
          </p:cNvSpPr>
          <p:nvPr>
            <p:ph type="body" idx="1"/>
          </p:nvPr>
        </p:nvSpPr>
        <p:spPr>
          <a:xfrm>
            <a:off x="604832" y="1724025"/>
            <a:ext cx="10515600" cy="4667250"/>
          </a:xfrm>
        </p:spPr>
        <p:txBody>
          <a:bodyPr>
            <a:normAutofit/>
          </a:bodyPr>
          <a:lstStyle/>
          <a:p>
            <a:r>
              <a:rPr lang="en-GB" sz="2000" b="0" dirty="0">
                <a:solidFill>
                  <a:schemeClr val="tx1"/>
                </a:solidFill>
                <a:latin typeface="+mn-lt"/>
              </a:rPr>
              <a:t>Community detection = clustering on networks</a:t>
            </a:r>
          </a:p>
          <a:p>
            <a:endParaRPr lang="en-GB" sz="2000" b="0" dirty="0">
              <a:solidFill>
                <a:schemeClr val="tx1"/>
              </a:solidFill>
              <a:latin typeface="+mn-lt"/>
            </a:endParaRPr>
          </a:p>
          <a:p>
            <a:r>
              <a:rPr lang="en-GB" sz="2000" b="0" dirty="0">
                <a:solidFill>
                  <a:schemeClr val="tx1"/>
                </a:solidFill>
                <a:latin typeface="+mn-lt"/>
              </a:rPr>
              <a:t>It’s a type of </a:t>
            </a:r>
            <a:r>
              <a:rPr lang="en-GB" sz="2000" dirty="0">
                <a:solidFill>
                  <a:schemeClr val="tx1"/>
                </a:solidFill>
                <a:latin typeface="+mn-lt"/>
              </a:rPr>
              <a:t>unsupervised learning: </a:t>
            </a:r>
            <a:r>
              <a:rPr lang="en-GB" sz="2000" b="0" dirty="0">
                <a:solidFill>
                  <a:schemeClr val="tx1"/>
                </a:solidFill>
                <a:latin typeface="+mn-lt"/>
              </a:rPr>
              <a:t>We have the inputs (info on the nodes/edges), not the output (the community label)</a:t>
            </a:r>
          </a:p>
          <a:p>
            <a:endParaRPr lang="en-GB" sz="2000" b="0" dirty="0">
              <a:solidFill>
                <a:schemeClr val="tx1"/>
              </a:solidFill>
              <a:latin typeface="+mn-lt"/>
            </a:endParaRPr>
          </a:p>
          <a:p>
            <a:r>
              <a:rPr lang="en-GB" sz="2000" b="0" dirty="0">
                <a:solidFill>
                  <a:schemeClr val="tx1"/>
                </a:solidFill>
                <a:latin typeface="+mn-lt"/>
              </a:rPr>
              <a:t>We want to learn the outputs with a model. </a:t>
            </a:r>
          </a:p>
          <a:p>
            <a:endParaRPr lang="en-GB" sz="2000" b="0" dirty="0">
              <a:solidFill>
                <a:schemeClr val="tx1"/>
              </a:solidFill>
              <a:latin typeface="+mn-lt"/>
            </a:endParaRPr>
          </a:p>
          <a:p>
            <a:r>
              <a:rPr lang="en-GB" sz="2000" b="0" dirty="0">
                <a:solidFill>
                  <a:schemeClr val="tx1"/>
                </a:solidFill>
                <a:latin typeface="+mn-lt"/>
              </a:rPr>
              <a:t>The model uses some assumptions: nodes in the same community have the same type of connectivity pattern</a:t>
            </a:r>
          </a:p>
          <a:p>
            <a:pPr lvl="1"/>
            <a:r>
              <a:rPr lang="en-GB" sz="2000" dirty="0"/>
              <a:t>e</a:t>
            </a:r>
            <a:r>
              <a:rPr lang="en-GB" sz="2000" b="0" dirty="0"/>
              <a:t>.g. there are many links within communities and few links across communities</a:t>
            </a:r>
          </a:p>
          <a:p>
            <a:endParaRPr lang="en-GB" sz="2000" b="0" dirty="0">
              <a:solidFill>
                <a:schemeClr val="tx1"/>
              </a:solidFill>
            </a:endParaRPr>
          </a:p>
          <a:p>
            <a:pPr marL="0" indent="0">
              <a:buNone/>
            </a:pPr>
            <a:endParaRPr lang="en-GB" sz="2000" b="0" dirty="0">
              <a:solidFill>
                <a:schemeClr val="tx1"/>
              </a:solidFill>
            </a:endParaRPr>
          </a:p>
          <a:p>
            <a:pPr marL="0" indent="0">
              <a:buNone/>
            </a:pPr>
            <a:endParaRPr lang="en-GB" sz="2000" b="0" dirty="0">
              <a:solidFill>
                <a:schemeClr val="tx1"/>
              </a:solidFill>
              <a:latin typeface="+mn-lt"/>
            </a:endParaRPr>
          </a:p>
        </p:txBody>
      </p:sp>
      <p:sp>
        <p:nvSpPr>
          <p:cNvPr id="7" name="Title 3">
            <a:extLst>
              <a:ext uri="{FF2B5EF4-FFF2-40B4-BE49-F238E27FC236}">
                <a16:creationId xmlns:a16="http://schemas.microsoft.com/office/drawing/2014/main" id="{153C9351-51A7-A885-9EEE-06CB88B1E0AA}"/>
              </a:ext>
            </a:extLst>
          </p:cNvPr>
          <p:cNvSpPr>
            <a:spLocks noGrp="1"/>
          </p:cNvSpPr>
          <p:nvPr>
            <p:ph type="title"/>
          </p:nvPr>
        </p:nvSpPr>
        <p:spPr>
          <a:xfrm>
            <a:off x="604832" y="534987"/>
            <a:ext cx="10322010" cy="1189038"/>
          </a:xfrm>
        </p:spPr>
        <p:txBody>
          <a:bodyPr/>
          <a:lstStyle/>
          <a:p>
            <a:r>
              <a:rPr lang="en-US" dirty="0"/>
              <a:t>Types of analysis: Community detection</a:t>
            </a:r>
            <a:endParaRPr lang="en-NL" dirty="0"/>
          </a:p>
        </p:txBody>
      </p:sp>
    </p:spTree>
    <p:extLst>
      <p:ext uri="{BB962C8B-B14F-4D97-AF65-F5344CB8AC3E}">
        <p14:creationId xmlns:p14="http://schemas.microsoft.com/office/powerpoint/2010/main" val="943953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p:txBody>
          <a:bodyPr>
            <a:normAutofit/>
          </a:bodyPr>
          <a:lstStyle/>
          <a:p>
            <a:r>
              <a:rPr lang="en-NL" sz="2800" dirty="0"/>
              <a:t>How to partition the network?</a:t>
            </a:r>
          </a:p>
        </p:txBody>
      </p:sp>
      <p:sp>
        <p:nvSpPr>
          <p:cNvPr id="3" name="Text Placeholder 2">
            <a:extLst>
              <a:ext uri="{FF2B5EF4-FFF2-40B4-BE49-F238E27FC236}">
                <a16:creationId xmlns:a16="http://schemas.microsoft.com/office/drawing/2014/main" id="{DFC4E2E5-A695-DCD8-7AEB-67150D32F740}"/>
              </a:ext>
            </a:extLst>
          </p:cNvPr>
          <p:cNvSpPr>
            <a:spLocks noGrp="1"/>
          </p:cNvSpPr>
          <p:nvPr>
            <p:ph type="body" idx="1"/>
          </p:nvPr>
        </p:nvSpPr>
        <p:spPr>
          <a:xfrm>
            <a:off x="838200" y="1504991"/>
            <a:ext cx="8483930" cy="1618099"/>
          </a:xfrm>
        </p:spPr>
        <p:txBody>
          <a:bodyPr>
            <a:normAutofit/>
          </a:bodyPr>
          <a:lstStyle/>
          <a:p>
            <a:pPr marL="0" indent="0">
              <a:buNone/>
            </a:pPr>
            <a:r>
              <a:rPr lang="en-GB" b="0" dirty="0"/>
              <a:t>There are many algorithms to partition the network into communities</a:t>
            </a:r>
            <a:endParaRPr lang="en-GB" sz="1800" b="0" dirty="0"/>
          </a:p>
          <a:p>
            <a:pPr marL="0" indent="0">
              <a:buNone/>
            </a:pPr>
            <a:r>
              <a:rPr lang="en-GB" b="0" dirty="0"/>
              <a:t>Often: the algorithms detect communities so that there are </a:t>
            </a:r>
            <a:r>
              <a:rPr lang="en-GB" sz="1800" dirty="0"/>
              <a:t>many links within communities and few links across communities</a:t>
            </a:r>
          </a:p>
          <a:p>
            <a:pPr marL="0" indent="0">
              <a:buNone/>
            </a:pPr>
            <a:endParaRPr lang="en-GB" dirty="0"/>
          </a:p>
          <a:p>
            <a:pPr marL="0" indent="0">
              <a:buNone/>
            </a:pPr>
            <a:r>
              <a:rPr lang="en-GB" b="0" dirty="0"/>
              <a:t>Main example: communities that maximize modularity (</a:t>
            </a:r>
            <a:r>
              <a:rPr lang="en-GB" b="0" i="1" dirty="0"/>
              <a:t>Q</a:t>
            </a:r>
            <a:r>
              <a:rPr lang="en-GB" b="0" dirty="0"/>
              <a:t>)</a:t>
            </a:r>
            <a:endParaRPr lang="en-GB" sz="1800" b="0" dirty="0"/>
          </a:p>
        </p:txBody>
      </p:sp>
      <p:sp>
        <p:nvSpPr>
          <p:cNvPr id="7" name="Text Placeholder 2">
            <a:extLst>
              <a:ext uri="{FF2B5EF4-FFF2-40B4-BE49-F238E27FC236}">
                <a16:creationId xmlns:a16="http://schemas.microsoft.com/office/drawing/2014/main" id="{F83E91E9-64B5-BD9C-83A5-B8CC6A7557D1}"/>
              </a:ext>
            </a:extLst>
          </p:cNvPr>
          <p:cNvSpPr txBox="1">
            <a:spLocks/>
          </p:cNvSpPr>
          <p:nvPr/>
        </p:nvSpPr>
        <p:spPr>
          <a:xfrm>
            <a:off x="6291284" y="5092781"/>
            <a:ext cx="3576947" cy="260766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1" i="0" kern="1200">
                <a:solidFill>
                  <a:srgbClr val="595959"/>
                </a:solidFill>
                <a:latin typeface="Segoe UI"/>
                <a:ea typeface="+mn-ea"/>
                <a:cs typeface="Segoe U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b="0" dirty="0"/>
              <a:t>Expected fraction of links within a community in a random network</a:t>
            </a:r>
            <a:endParaRPr lang="en-GB" b="0" dirty="0"/>
          </a:p>
          <a:p>
            <a:pPr marL="0" indent="0" fontAlgn="auto">
              <a:spcAft>
                <a:spcPts val="0"/>
              </a:spcAft>
              <a:buFont typeface="Arial" panose="020B0604020202020204" pitchFamily="34" charset="0"/>
              <a:buNone/>
            </a:pPr>
            <a:endParaRPr lang="en-GB" b="0" dirty="0"/>
          </a:p>
          <a:p>
            <a:pPr marL="0" indent="0" fontAlgn="auto">
              <a:spcAft>
                <a:spcPts val="0"/>
              </a:spcAft>
              <a:buFont typeface="Arial" panose="020B0604020202020204" pitchFamily="34" charset="0"/>
              <a:buNone/>
            </a:pPr>
            <a:endParaRPr lang="en-GB" b="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BADD76-86D6-BABF-DD7B-DC6E18B0C652}"/>
                  </a:ext>
                </a:extLst>
              </p:cNvPr>
              <p:cNvSpPr txBox="1"/>
              <p:nvPr/>
            </p:nvSpPr>
            <p:spPr>
              <a:xfrm>
                <a:off x="1986478" y="3429000"/>
                <a:ext cx="6543303" cy="13578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𝑐</m:t>
                          </m:r>
                        </m:sub>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𝑐𝑐</m:t>
                              </m:r>
                            </m:sub>
                          </m:sSub>
                        </m:e>
                      </m:nary>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𝑐</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oMath>
                  </m:oMathPara>
                </a14:m>
                <a:endParaRPr lang="en-NL" sz="2400" dirty="0"/>
              </a:p>
              <a:p>
                <a:endParaRPr lang="en-NL" sz="2400" dirty="0"/>
              </a:p>
            </p:txBody>
          </p:sp>
        </mc:Choice>
        <mc:Fallback xmlns="">
          <p:sp>
            <p:nvSpPr>
              <p:cNvPr id="9" name="TextBox 8">
                <a:extLst>
                  <a:ext uri="{FF2B5EF4-FFF2-40B4-BE49-F238E27FC236}">
                    <a16:creationId xmlns:a16="http://schemas.microsoft.com/office/drawing/2014/main" id="{CFBADD76-86D6-BABF-DD7B-DC6E18B0C652}"/>
                  </a:ext>
                </a:extLst>
              </p:cNvPr>
              <p:cNvSpPr txBox="1">
                <a:spLocks noRot="1" noChangeAspect="1" noMove="1" noResize="1" noEditPoints="1" noAdjustHandles="1" noChangeArrowheads="1" noChangeShapeType="1" noTextEdit="1"/>
              </p:cNvSpPr>
              <p:nvPr/>
            </p:nvSpPr>
            <p:spPr>
              <a:xfrm>
                <a:off x="1986478" y="3429000"/>
                <a:ext cx="6543303" cy="1357872"/>
              </a:xfrm>
              <a:prstGeom prst="rect">
                <a:avLst/>
              </a:prstGeom>
              <a:blipFill>
                <a:blip r:embed="rId3"/>
                <a:stretch>
                  <a:fillRect t="-96262" b="-105607"/>
                </a:stretch>
              </a:blipFill>
            </p:spPr>
            <p:txBody>
              <a:bodyPr/>
              <a:lstStyle/>
              <a:p>
                <a:r>
                  <a:rPr lang="en-NL">
                    <a:noFill/>
                  </a:rPr>
                  <a:t> </a:t>
                </a:r>
              </a:p>
            </p:txBody>
          </p:sp>
        </mc:Fallback>
      </mc:AlternateContent>
      <p:cxnSp>
        <p:nvCxnSpPr>
          <p:cNvPr id="13" name="Straight Arrow Connector 12">
            <a:extLst>
              <a:ext uri="{FF2B5EF4-FFF2-40B4-BE49-F238E27FC236}">
                <a16:creationId xmlns:a16="http://schemas.microsoft.com/office/drawing/2014/main" id="{AB22EBC4-4435-15BA-8AD0-E4DD8EB75D8D}"/>
              </a:ext>
            </a:extLst>
          </p:cNvPr>
          <p:cNvCxnSpPr>
            <a:cxnSpLocks/>
          </p:cNvCxnSpPr>
          <p:nvPr/>
        </p:nvCxnSpPr>
        <p:spPr>
          <a:xfrm flipV="1">
            <a:off x="4878120" y="4101071"/>
            <a:ext cx="423471" cy="96487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CF122F-C603-937F-90FC-3FA3257930DC}"/>
              </a:ext>
            </a:extLst>
          </p:cNvPr>
          <p:cNvCxnSpPr>
            <a:cxnSpLocks/>
          </p:cNvCxnSpPr>
          <p:nvPr/>
        </p:nvCxnSpPr>
        <p:spPr>
          <a:xfrm flipH="1" flipV="1">
            <a:off x="6148780" y="4107936"/>
            <a:ext cx="484414" cy="95800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957328AF-EEDD-A7E8-3DB1-604CE4CB1167}"/>
              </a:ext>
            </a:extLst>
          </p:cNvPr>
          <p:cNvSpPr txBox="1">
            <a:spLocks/>
          </p:cNvSpPr>
          <p:nvPr/>
        </p:nvSpPr>
        <p:spPr>
          <a:xfrm>
            <a:off x="3554272" y="5092781"/>
            <a:ext cx="2178132" cy="761448"/>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1" i="0" kern="1200">
                <a:solidFill>
                  <a:srgbClr val="595959"/>
                </a:solidFill>
                <a:latin typeface="Segoe UI"/>
                <a:ea typeface="+mn-ea"/>
                <a:cs typeface="Segoe U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GB" b="0" dirty="0"/>
              <a:t>Fraction of links inside community </a:t>
            </a:r>
            <a:r>
              <a:rPr lang="en-GB" b="0" i="1" dirty="0"/>
              <a:t>c</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23A7623-42A3-0EC6-B27C-056C16246803}"/>
                  </a:ext>
                </a:extLst>
              </p:cNvPr>
              <p:cNvSpPr txBox="1"/>
              <p:nvPr/>
            </p:nvSpPr>
            <p:spPr>
              <a:xfrm>
                <a:off x="6264516" y="5632045"/>
                <a:ext cx="1815241"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𝑐</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𝑐</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/2</m:t>
                          </m:r>
                          <m:r>
                            <a:rPr lang="en-US" b="0" i="1" smtClean="0">
                              <a:latin typeface="Cambria Math" panose="02040503050406030204" pitchFamily="18" charset="0"/>
                            </a:rPr>
                            <m:t>𝑚</m:t>
                          </m:r>
                        </m:e>
                      </m:nary>
                    </m:oMath>
                  </m:oMathPara>
                </a14:m>
                <a:endParaRPr lang="en-NL" dirty="0"/>
              </a:p>
            </p:txBody>
          </p:sp>
        </mc:Choice>
        <mc:Fallback xmlns="">
          <p:sp>
            <p:nvSpPr>
              <p:cNvPr id="21" name="TextBox 20">
                <a:extLst>
                  <a:ext uri="{FF2B5EF4-FFF2-40B4-BE49-F238E27FC236}">
                    <a16:creationId xmlns:a16="http://schemas.microsoft.com/office/drawing/2014/main" id="{323A7623-42A3-0EC6-B27C-056C16246803}"/>
                  </a:ext>
                </a:extLst>
              </p:cNvPr>
              <p:cNvSpPr txBox="1">
                <a:spLocks noRot="1" noChangeAspect="1" noMove="1" noResize="1" noEditPoints="1" noAdjustHandles="1" noChangeArrowheads="1" noChangeShapeType="1" noTextEdit="1"/>
              </p:cNvSpPr>
              <p:nvPr/>
            </p:nvSpPr>
            <p:spPr>
              <a:xfrm>
                <a:off x="6264516" y="5632045"/>
                <a:ext cx="1815241" cy="764568"/>
              </a:xfrm>
              <a:prstGeom prst="rect">
                <a:avLst/>
              </a:prstGeom>
              <a:blipFill>
                <a:blip r:embed="rId4"/>
                <a:stretch>
                  <a:fillRect l="-9091" t="-122951" b="-1704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DD4B29-6BB0-3B7D-EA43-6C4713C323B9}"/>
                  </a:ext>
                </a:extLst>
              </p:cNvPr>
              <p:cNvSpPr txBox="1"/>
              <p:nvPr/>
            </p:nvSpPr>
            <p:spPr>
              <a:xfrm>
                <a:off x="8677358" y="5678213"/>
                <a:ext cx="2435282" cy="646331"/>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𝑑𝑒𝑔𝑟𝑒𝑒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b="0" dirty="0"/>
                  <a:t>. </a:t>
                </a:r>
              </a:p>
              <a:p>
                <a:r>
                  <a:rPr lang="en-GB" dirty="0"/>
                  <a:t>m</a:t>
                </a:r>
                <a:r>
                  <a:rPr lang="en-NL" dirty="0"/>
                  <a:t> = number of edges </a:t>
                </a:r>
              </a:p>
            </p:txBody>
          </p:sp>
        </mc:Choice>
        <mc:Fallback xmlns="">
          <p:sp>
            <p:nvSpPr>
              <p:cNvPr id="4" name="TextBox 3">
                <a:extLst>
                  <a:ext uri="{FF2B5EF4-FFF2-40B4-BE49-F238E27FC236}">
                    <a16:creationId xmlns:a16="http://schemas.microsoft.com/office/drawing/2014/main" id="{F3DD4B29-6BB0-3B7D-EA43-6C4713C323B9}"/>
                  </a:ext>
                </a:extLst>
              </p:cNvPr>
              <p:cNvSpPr txBox="1">
                <a:spLocks noRot="1" noChangeAspect="1" noMove="1" noResize="1" noEditPoints="1" noAdjustHandles="1" noChangeArrowheads="1" noChangeShapeType="1" noTextEdit="1"/>
              </p:cNvSpPr>
              <p:nvPr/>
            </p:nvSpPr>
            <p:spPr>
              <a:xfrm>
                <a:off x="8677358" y="5678213"/>
                <a:ext cx="2435282" cy="646331"/>
              </a:xfrm>
              <a:prstGeom prst="rect">
                <a:avLst/>
              </a:prstGeom>
              <a:blipFill>
                <a:blip r:embed="rId5"/>
                <a:stretch>
                  <a:fillRect l="-2073" t="-3846" r="-518" b="-13462"/>
                </a:stretch>
              </a:blipFill>
            </p:spPr>
            <p:txBody>
              <a:bodyPr/>
              <a:lstStyle/>
              <a:p>
                <a:r>
                  <a:rPr lang="en-NL">
                    <a:noFill/>
                  </a:rPr>
                  <a:t> </a:t>
                </a:r>
              </a:p>
            </p:txBody>
          </p:sp>
        </mc:Fallback>
      </mc:AlternateContent>
    </p:spTree>
    <p:extLst>
      <p:ext uri="{BB962C8B-B14F-4D97-AF65-F5344CB8AC3E}">
        <p14:creationId xmlns:p14="http://schemas.microsoft.com/office/powerpoint/2010/main" val="2390319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8F61DB-2F4A-A800-C697-EAA0A55F34F6}"/>
              </a:ext>
            </a:extLst>
          </p:cNvPr>
          <p:cNvSpPr txBox="1"/>
          <p:nvPr/>
        </p:nvSpPr>
        <p:spPr>
          <a:xfrm>
            <a:off x="141855" y="6338986"/>
            <a:ext cx="8465074" cy="307777"/>
          </a:xfrm>
          <a:prstGeom prst="rect">
            <a:avLst/>
          </a:prstGeom>
          <a:noFill/>
        </p:spPr>
        <p:txBody>
          <a:bodyPr wrap="none" rtlCol="0">
            <a:spAutoFit/>
          </a:bodyPr>
          <a:lstStyle/>
          <a:p>
            <a:r>
              <a:rPr lang="en-GB" sz="1400" dirty="0"/>
              <a:t>By Sohini6685 - Own work, CC BY-SA 3.0, https://</a:t>
            </a:r>
            <a:r>
              <a:rPr lang="en-GB" sz="1400" dirty="0" err="1"/>
              <a:t>commons.wikimedia.org</a:t>
            </a:r>
            <a:r>
              <a:rPr lang="en-GB" sz="1400" dirty="0"/>
              <a:t>/w/</a:t>
            </a:r>
            <a:r>
              <a:rPr lang="en-GB" sz="1400" dirty="0" err="1"/>
              <a:t>index.php?curid</a:t>
            </a:r>
            <a:r>
              <a:rPr lang="en-GB" sz="1400" dirty="0"/>
              <a:t>=17042821</a:t>
            </a:r>
            <a:endParaRPr lang="en-NL" sz="1400" dirty="0"/>
          </a:p>
        </p:txBody>
      </p:sp>
      <p:graphicFrame>
        <p:nvGraphicFramePr>
          <p:cNvPr id="17" name="Table 16">
            <a:extLst>
              <a:ext uri="{FF2B5EF4-FFF2-40B4-BE49-F238E27FC236}">
                <a16:creationId xmlns:a16="http://schemas.microsoft.com/office/drawing/2014/main" id="{20898121-2B14-461A-16DC-17CCB80D1B97}"/>
              </a:ext>
            </a:extLst>
          </p:cNvPr>
          <p:cNvGraphicFramePr>
            <a:graphicFrameLocks noGrp="1"/>
          </p:cNvGraphicFramePr>
          <p:nvPr/>
        </p:nvGraphicFramePr>
        <p:xfrm>
          <a:off x="5517947" y="3636111"/>
          <a:ext cx="5442979" cy="1854200"/>
        </p:xfrm>
        <a:graphic>
          <a:graphicData uri="http://schemas.openxmlformats.org/drawingml/2006/table">
            <a:tbl>
              <a:tblPr firstRow="1" bandRow="1">
                <a:tableStyleId>{5C22544A-7EE6-4342-B048-85BDC9FD1C3A}</a:tableStyleId>
              </a:tblPr>
              <a:tblGrid>
                <a:gridCol w="1801241">
                  <a:extLst>
                    <a:ext uri="{9D8B030D-6E8A-4147-A177-3AD203B41FA5}">
                      <a16:colId xmlns:a16="http://schemas.microsoft.com/office/drawing/2014/main" val="817453878"/>
                    </a:ext>
                  </a:extLst>
                </a:gridCol>
                <a:gridCol w="920248">
                  <a:extLst>
                    <a:ext uri="{9D8B030D-6E8A-4147-A177-3AD203B41FA5}">
                      <a16:colId xmlns:a16="http://schemas.microsoft.com/office/drawing/2014/main" val="3250543455"/>
                    </a:ext>
                  </a:extLst>
                </a:gridCol>
                <a:gridCol w="1360745">
                  <a:extLst>
                    <a:ext uri="{9D8B030D-6E8A-4147-A177-3AD203B41FA5}">
                      <a16:colId xmlns:a16="http://schemas.microsoft.com/office/drawing/2014/main" val="1230336789"/>
                    </a:ext>
                  </a:extLst>
                </a:gridCol>
                <a:gridCol w="1360745">
                  <a:extLst>
                    <a:ext uri="{9D8B030D-6E8A-4147-A177-3AD203B41FA5}">
                      <a16:colId xmlns:a16="http://schemas.microsoft.com/office/drawing/2014/main" val="1078850219"/>
                    </a:ext>
                  </a:extLst>
                </a:gridCol>
              </a:tblGrid>
              <a:tr h="370840">
                <a:tc>
                  <a:txBody>
                    <a:bodyPr/>
                    <a:lstStyle/>
                    <a:p>
                      <a:endParaRPr lang="en-NL" dirty="0"/>
                    </a:p>
                  </a:txBody>
                  <a:tcPr/>
                </a:tc>
                <a:tc>
                  <a:txBody>
                    <a:bodyPr/>
                    <a:lstStyle/>
                    <a:p>
                      <a:r>
                        <a:rPr lang="en-GB" dirty="0">
                          <a:solidFill>
                            <a:schemeClr val="tx2"/>
                          </a:solidFill>
                        </a:rPr>
                        <a:t>e</a:t>
                      </a:r>
                      <a:r>
                        <a:rPr lang="en-NL" baseline="-25000" dirty="0">
                          <a:solidFill>
                            <a:schemeClr val="tx2"/>
                          </a:solidFill>
                        </a:rPr>
                        <a:t>cc</a:t>
                      </a:r>
                    </a:p>
                  </a:txBody>
                  <a:tcPr/>
                </a:tc>
                <a:tc>
                  <a:txBody>
                    <a:bodyPr/>
                    <a:lstStyle/>
                    <a:p>
                      <a:r>
                        <a:rPr lang="en-NL" dirty="0">
                          <a:solidFill>
                            <a:schemeClr val="tx2"/>
                          </a:solidFill>
                        </a:rPr>
                        <a:t>a</a:t>
                      </a:r>
                      <a:r>
                        <a:rPr lang="en-NL" baseline="-25000" dirty="0">
                          <a:solidFill>
                            <a:schemeClr val="tx2"/>
                          </a:solidFill>
                        </a:rPr>
                        <a:t>c</a:t>
                      </a:r>
                    </a:p>
                  </a:txBody>
                  <a:tcPr/>
                </a:tc>
                <a:tc>
                  <a:txBody>
                    <a:bodyPr/>
                    <a:lstStyle/>
                    <a:p>
                      <a:r>
                        <a:rPr lang="en-GB" dirty="0">
                          <a:solidFill>
                            <a:schemeClr val="tx2"/>
                          </a:solidFill>
                        </a:rPr>
                        <a:t>e</a:t>
                      </a:r>
                      <a:r>
                        <a:rPr lang="en-NL" baseline="-25000" dirty="0">
                          <a:solidFill>
                            <a:schemeClr val="tx2"/>
                          </a:solidFill>
                        </a:rPr>
                        <a:t>cc</a:t>
                      </a:r>
                      <a:r>
                        <a:rPr lang="en-NL" dirty="0">
                          <a:solidFill>
                            <a:schemeClr val="tx2"/>
                          </a:solidFill>
                        </a:rPr>
                        <a:t> – a</a:t>
                      </a:r>
                      <a:r>
                        <a:rPr lang="en-NL" baseline="-25000" dirty="0">
                          <a:solidFill>
                            <a:schemeClr val="tx2"/>
                          </a:solidFill>
                        </a:rPr>
                        <a:t>c</a:t>
                      </a:r>
                      <a:r>
                        <a:rPr lang="en-NL" dirty="0">
                          <a:solidFill>
                            <a:schemeClr val="tx2"/>
                          </a:solidFill>
                        </a:rPr>
                        <a:t>^2</a:t>
                      </a:r>
                    </a:p>
                  </a:txBody>
                  <a:tcPr/>
                </a:tc>
                <a:extLst>
                  <a:ext uri="{0D108BD9-81ED-4DB2-BD59-A6C34878D82A}">
                    <a16:rowId xmlns:a16="http://schemas.microsoft.com/office/drawing/2014/main" val="1728842496"/>
                  </a:ext>
                </a:extLst>
              </a:tr>
              <a:tr h="370840">
                <a:tc>
                  <a:txBody>
                    <a:bodyPr/>
                    <a:lstStyle/>
                    <a:p>
                      <a:r>
                        <a:rPr lang="en-GB" dirty="0"/>
                        <a:t>c</a:t>
                      </a:r>
                      <a:r>
                        <a:rPr lang="en-NL" dirty="0"/>
                        <a:t>=Black</a:t>
                      </a:r>
                    </a:p>
                  </a:txBody>
                  <a:tcPr/>
                </a:tc>
                <a:tc>
                  <a:txBody>
                    <a:bodyPr/>
                    <a:lstStyle/>
                    <a:p>
                      <a:r>
                        <a:rPr lang="en-NL" dirty="0"/>
                        <a:t>4/12</a:t>
                      </a:r>
                    </a:p>
                  </a:txBody>
                  <a:tcPr/>
                </a:tc>
                <a:tc>
                  <a:txBody>
                    <a:bodyPr/>
                    <a:lstStyle/>
                    <a:p>
                      <a:r>
                        <a:rPr lang="en-NL" dirty="0"/>
                        <a:t>10/24</a:t>
                      </a:r>
                    </a:p>
                  </a:txBody>
                  <a:tcPr/>
                </a:tc>
                <a:tc>
                  <a:txBody>
                    <a:bodyPr/>
                    <a:lstStyle/>
                    <a:p>
                      <a:r>
                        <a:rPr lang="en-NL" dirty="0"/>
                        <a:t>0.160</a:t>
                      </a:r>
                    </a:p>
                  </a:txBody>
                  <a:tcPr/>
                </a:tc>
                <a:extLst>
                  <a:ext uri="{0D108BD9-81ED-4DB2-BD59-A6C34878D82A}">
                    <a16:rowId xmlns:a16="http://schemas.microsoft.com/office/drawing/2014/main" val="2542243221"/>
                  </a:ext>
                </a:extLst>
              </a:tr>
              <a:tr h="370840">
                <a:tc>
                  <a:txBody>
                    <a:bodyPr/>
                    <a:lstStyle/>
                    <a:p>
                      <a:r>
                        <a:rPr lang="en-GB" dirty="0"/>
                        <a:t>c</a:t>
                      </a:r>
                      <a:r>
                        <a:rPr lang="en-NL" dirty="0"/>
                        <a:t>=Yellow</a:t>
                      </a:r>
                    </a:p>
                  </a:txBody>
                  <a:tcPr/>
                </a:tc>
                <a:tc>
                  <a:txBody>
                    <a:bodyPr/>
                    <a:lstStyle/>
                    <a:p>
                      <a:r>
                        <a:rPr lang="en-NL" dirty="0"/>
                        <a:t>3/12</a:t>
                      </a:r>
                    </a:p>
                  </a:txBody>
                  <a:tcPr/>
                </a:tc>
                <a:tc>
                  <a:txBody>
                    <a:bodyPr/>
                    <a:lstStyle/>
                    <a:p>
                      <a:r>
                        <a:rPr lang="en-NL" dirty="0"/>
                        <a:t>7/24</a:t>
                      </a:r>
                    </a:p>
                  </a:txBody>
                  <a:tcPr/>
                </a:tc>
                <a:tc>
                  <a:txBody>
                    <a:bodyPr/>
                    <a:lstStyle/>
                    <a:p>
                      <a:r>
                        <a:rPr lang="en-NL" dirty="0"/>
                        <a:t>0.165</a:t>
                      </a:r>
                    </a:p>
                  </a:txBody>
                  <a:tcPr/>
                </a:tc>
                <a:extLst>
                  <a:ext uri="{0D108BD9-81ED-4DB2-BD59-A6C34878D82A}">
                    <a16:rowId xmlns:a16="http://schemas.microsoft.com/office/drawing/2014/main" val="4192807131"/>
                  </a:ext>
                </a:extLst>
              </a:tr>
              <a:tr h="370840">
                <a:tc>
                  <a:txBody>
                    <a:bodyPr/>
                    <a:lstStyle/>
                    <a:p>
                      <a:r>
                        <a:rPr lang="en-GB" dirty="0"/>
                        <a:t>c=</a:t>
                      </a:r>
                      <a:r>
                        <a:rPr lang="en-NL" dirty="0"/>
                        <a:t>Purple</a:t>
                      </a:r>
                    </a:p>
                  </a:txBody>
                  <a:tcPr/>
                </a:tc>
                <a:tc>
                  <a:txBody>
                    <a:bodyPr/>
                    <a:lstStyle/>
                    <a:p>
                      <a:r>
                        <a:rPr lang="en-NL" dirty="0"/>
                        <a:t>3/12</a:t>
                      </a:r>
                    </a:p>
                  </a:txBody>
                  <a:tcPr/>
                </a:tc>
                <a:tc>
                  <a:txBody>
                    <a:bodyPr/>
                    <a:lstStyle/>
                    <a:p>
                      <a:r>
                        <a:rPr lang="en-NL" dirty="0"/>
                        <a:t>7/24</a:t>
                      </a:r>
                    </a:p>
                  </a:txBody>
                  <a:tcPr/>
                </a:tc>
                <a:tc>
                  <a:txBody>
                    <a:bodyPr/>
                    <a:lstStyle/>
                    <a:p>
                      <a:r>
                        <a:rPr lang="en-NL" dirty="0"/>
                        <a:t>0.165</a:t>
                      </a:r>
                    </a:p>
                  </a:txBody>
                  <a:tcPr/>
                </a:tc>
                <a:extLst>
                  <a:ext uri="{0D108BD9-81ED-4DB2-BD59-A6C34878D82A}">
                    <a16:rowId xmlns:a16="http://schemas.microsoft.com/office/drawing/2014/main" val="3032264606"/>
                  </a:ext>
                </a:extLst>
              </a:tr>
              <a:tr h="370840">
                <a:tc>
                  <a:txBody>
                    <a:bodyPr/>
                    <a:lstStyle/>
                    <a:p>
                      <a:r>
                        <a:rPr lang="en-NL" i="1" dirty="0"/>
                        <a:t>Modularity</a:t>
                      </a:r>
                    </a:p>
                  </a:txBody>
                  <a:tcPr/>
                </a:tc>
                <a:tc>
                  <a:txBody>
                    <a:bodyPr/>
                    <a:lstStyle/>
                    <a:p>
                      <a:endParaRPr lang="en-NL" dirty="0"/>
                    </a:p>
                  </a:txBody>
                  <a:tcPr/>
                </a:tc>
                <a:tc>
                  <a:txBody>
                    <a:bodyPr/>
                    <a:lstStyle/>
                    <a:p>
                      <a:endParaRPr lang="en-NL" dirty="0"/>
                    </a:p>
                  </a:txBody>
                  <a:tcPr/>
                </a:tc>
                <a:tc>
                  <a:txBody>
                    <a:bodyPr/>
                    <a:lstStyle/>
                    <a:p>
                      <a:r>
                        <a:rPr lang="en-NL" b="1" dirty="0"/>
                        <a:t>0.490</a:t>
                      </a:r>
                    </a:p>
                  </a:txBody>
                  <a:tcPr/>
                </a:tc>
                <a:extLst>
                  <a:ext uri="{0D108BD9-81ED-4DB2-BD59-A6C34878D82A}">
                    <a16:rowId xmlns:a16="http://schemas.microsoft.com/office/drawing/2014/main" val="1345784988"/>
                  </a:ext>
                </a:extLst>
              </a:tr>
            </a:tbl>
          </a:graphicData>
        </a:graphic>
      </p:graphicFrame>
      <p:sp>
        <p:nvSpPr>
          <p:cNvPr id="3" name="Oval 2">
            <a:extLst>
              <a:ext uri="{FF2B5EF4-FFF2-40B4-BE49-F238E27FC236}">
                <a16:creationId xmlns:a16="http://schemas.microsoft.com/office/drawing/2014/main" id="{78721182-4635-AAD5-0E11-3CEEBC653C69}"/>
              </a:ext>
            </a:extLst>
          </p:cNvPr>
          <p:cNvSpPr/>
          <p:nvPr/>
        </p:nvSpPr>
        <p:spPr>
          <a:xfrm>
            <a:off x="2002431" y="2462168"/>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Oval 3">
            <a:extLst>
              <a:ext uri="{FF2B5EF4-FFF2-40B4-BE49-F238E27FC236}">
                <a16:creationId xmlns:a16="http://schemas.microsoft.com/office/drawing/2014/main" id="{7C2F6EBA-2416-A8E1-0D04-3459A4F14CD2}"/>
              </a:ext>
            </a:extLst>
          </p:cNvPr>
          <p:cNvSpPr/>
          <p:nvPr/>
        </p:nvSpPr>
        <p:spPr>
          <a:xfrm>
            <a:off x="1174988" y="2539363"/>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Oval 4">
            <a:extLst>
              <a:ext uri="{FF2B5EF4-FFF2-40B4-BE49-F238E27FC236}">
                <a16:creationId xmlns:a16="http://schemas.microsoft.com/office/drawing/2014/main" id="{AFDB7EB5-56C9-9634-E471-469E0EE581E5}"/>
              </a:ext>
            </a:extLst>
          </p:cNvPr>
          <p:cNvSpPr/>
          <p:nvPr/>
        </p:nvSpPr>
        <p:spPr>
          <a:xfrm>
            <a:off x="1682397" y="3190009"/>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val 5">
            <a:extLst>
              <a:ext uri="{FF2B5EF4-FFF2-40B4-BE49-F238E27FC236}">
                <a16:creationId xmlns:a16="http://schemas.microsoft.com/office/drawing/2014/main" id="{13BD27E4-E94E-A061-E998-F517A4CA7CF4}"/>
              </a:ext>
            </a:extLst>
          </p:cNvPr>
          <p:cNvSpPr/>
          <p:nvPr/>
        </p:nvSpPr>
        <p:spPr>
          <a:xfrm>
            <a:off x="2591670" y="3138053"/>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1395CA6F-67C4-FD62-38CC-9F8AF44068F3}"/>
              </a:ext>
            </a:extLst>
          </p:cNvPr>
          <p:cNvSpPr/>
          <p:nvPr/>
        </p:nvSpPr>
        <p:spPr>
          <a:xfrm>
            <a:off x="3326711" y="2409066"/>
            <a:ext cx="320633" cy="328720"/>
          </a:xfrm>
          <a:prstGeom prst="ellipse">
            <a:avLst/>
          </a:prstGeom>
          <a:solidFill>
            <a:srgbClr val="D6D7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C9DE8ED3-D5E6-11CD-CE0C-4B75D6F4C9E0}"/>
              </a:ext>
            </a:extLst>
          </p:cNvPr>
          <p:cNvSpPr/>
          <p:nvPr/>
        </p:nvSpPr>
        <p:spPr>
          <a:xfrm>
            <a:off x="4008303" y="1842507"/>
            <a:ext cx="320633" cy="328720"/>
          </a:xfrm>
          <a:prstGeom prst="ellipse">
            <a:avLst/>
          </a:prstGeom>
          <a:solidFill>
            <a:srgbClr val="D6D7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2EA1B846-760F-9E13-6CCC-A823E8E7FCEF}"/>
              </a:ext>
            </a:extLst>
          </p:cNvPr>
          <p:cNvSpPr/>
          <p:nvPr/>
        </p:nvSpPr>
        <p:spPr>
          <a:xfrm>
            <a:off x="3903566" y="2902324"/>
            <a:ext cx="320633" cy="328720"/>
          </a:xfrm>
          <a:prstGeom prst="ellipse">
            <a:avLst/>
          </a:prstGeom>
          <a:solidFill>
            <a:srgbClr val="D6D7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0E52FD0D-99E4-080C-1543-F7ED4D3FB6D2}"/>
              </a:ext>
            </a:extLst>
          </p:cNvPr>
          <p:cNvSpPr/>
          <p:nvPr/>
        </p:nvSpPr>
        <p:spPr>
          <a:xfrm>
            <a:off x="2780251" y="4281779"/>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5D4115B4-9DAA-8C47-822E-B2159E0E5463}"/>
              </a:ext>
            </a:extLst>
          </p:cNvPr>
          <p:cNvSpPr/>
          <p:nvPr/>
        </p:nvSpPr>
        <p:spPr>
          <a:xfrm>
            <a:off x="1842114" y="4962574"/>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3AEBFC5-6F49-89A6-E23A-110038D271E5}"/>
              </a:ext>
            </a:extLst>
          </p:cNvPr>
          <p:cNvSpPr/>
          <p:nvPr/>
        </p:nvSpPr>
        <p:spPr>
          <a:xfrm>
            <a:off x="3473016" y="4962574"/>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 name="Straight Connector 17">
            <a:extLst>
              <a:ext uri="{FF2B5EF4-FFF2-40B4-BE49-F238E27FC236}">
                <a16:creationId xmlns:a16="http://schemas.microsoft.com/office/drawing/2014/main" id="{02612FAA-05CE-99DA-59CF-749439F26289}"/>
              </a:ext>
            </a:extLst>
          </p:cNvPr>
          <p:cNvCxnSpPr>
            <a:cxnSpLocks/>
            <a:stCxn id="10" idx="5"/>
            <a:endCxn id="12" idx="1"/>
          </p:cNvCxnSpPr>
          <p:nvPr/>
        </p:nvCxnSpPr>
        <p:spPr>
          <a:xfrm>
            <a:off x="3053928" y="4562359"/>
            <a:ext cx="466044" cy="44835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445128-2CD7-50DA-93E4-1A7270590CE0}"/>
              </a:ext>
            </a:extLst>
          </p:cNvPr>
          <p:cNvCxnSpPr>
            <a:cxnSpLocks/>
            <a:stCxn id="11" idx="7"/>
            <a:endCxn id="10" idx="3"/>
          </p:cNvCxnSpPr>
          <p:nvPr/>
        </p:nvCxnSpPr>
        <p:spPr>
          <a:xfrm flipV="1">
            <a:off x="2115791" y="4562359"/>
            <a:ext cx="711416" cy="44835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81BE8-BA02-67D8-B35B-66F63845C245}"/>
              </a:ext>
            </a:extLst>
          </p:cNvPr>
          <p:cNvCxnSpPr>
            <a:cxnSpLocks/>
            <a:stCxn id="6" idx="4"/>
            <a:endCxn id="10" idx="0"/>
          </p:cNvCxnSpPr>
          <p:nvPr/>
        </p:nvCxnSpPr>
        <p:spPr>
          <a:xfrm>
            <a:off x="2751987" y="3466773"/>
            <a:ext cx="188581" cy="81500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D08AAA-9E1C-C879-F577-32F06BDCE75C}"/>
              </a:ext>
            </a:extLst>
          </p:cNvPr>
          <p:cNvCxnSpPr>
            <a:cxnSpLocks/>
            <a:stCxn id="6" idx="2"/>
            <a:endCxn id="5" idx="6"/>
          </p:cNvCxnSpPr>
          <p:nvPr/>
        </p:nvCxnSpPr>
        <p:spPr>
          <a:xfrm flipH="1">
            <a:off x="2003030" y="3302413"/>
            <a:ext cx="588640" cy="519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0D319B-7216-AD49-56E0-5195CB5DF637}"/>
              </a:ext>
            </a:extLst>
          </p:cNvPr>
          <p:cNvCxnSpPr>
            <a:cxnSpLocks/>
            <a:stCxn id="7" idx="3"/>
            <a:endCxn id="6" idx="7"/>
          </p:cNvCxnSpPr>
          <p:nvPr/>
        </p:nvCxnSpPr>
        <p:spPr>
          <a:xfrm flipH="1">
            <a:off x="2865347" y="2689646"/>
            <a:ext cx="508320" cy="49654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B09758-B322-48F0-71BD-3A23468083E6}"/>
              </a:ext>
            </a:extLst>
          </p:cNvPr>
          <p:cNvCxnSpPr>
            <a:cxnSpLocks/>
            <a:stCxn id="4" idx="5"/>
            <a:endCxn id="5" idx="1"/>
          </p:cNvCxnSpPr>
          <p:nvPr/>
        </p:nvCxnSpPr>
        <p:spPr>
          <a:xfrm>
            <a:off x="1448665" y="2819943"/>
            <a:ext cx="280688" cy="41820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1293BF-43BF-1839-9EF0-249124F90195}"/>
              </a:ext>
            </a:extLst>
          </p:cNvPr>
          <p:cNvCxnSpPr>
            <a:cxnSpLocks/>
            <a:stCxn id="4" idx="6"/>
            <a:endCxn id="3" idx="2"/>
          </p:cNvCxnSpPr>
          <p:nvPr/>
        </p:nvCxnSpPr>
        <p:spPr>
          <a:xfrm flipV="1">
            <a:off x="1495621" y="2626528"/>
            <a:ext cx="506810" cy="7719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DC15B4-BE10-F37F-9413-1D11E7EB6357}"/>
              </a:ext>
            </a:extLst>
          </p:cNvPr>
          <p:cNvCxnSpPr>
            <a:cxnSpLocks/>
            <a:stCxn id="3" idx="3"/>
            <a:endCxn id="5" idx="0"/>
          </p:cNvCxnSpPr>
          <p:nvPr/>
        </p:nvCxnSpPr>
        <p:spPr>
          <a:xfrm flipH="1">
            <a:off x="1842714" y="2742748"/>
            <a:ext cx="206673" cy="447261"/>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EDDD7DF-1AB3-C31F-0A0C-C0EF19E980EA}"/>
              </a:ext>
            </a:extLst>
          </p:cNvPr>
          <p:cNvCxnSpPr>
            <a:cxnSpLocks/>
            <a:stCxn id="7" idx="7"/>
            <a:endCxn id="8" idx="3"/>
          </p:cNvCxnSpPr>
          <p:nvPr/>
        </p:nvCxnSpPr>
        <p:spPr>
          <a:xfrm flipV="1">
            <a:off x="3600388" y="2123087"/>
            <a:ext cx="454871" cy="33411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7B8EB7-BAC4-64FA-1E73-F838E212CC3A}"/>
              </a:ext>
            </a:extLst>
          </p:cNvPr>
          <p:cNvCxnSpPr>
            <a:cxnSpLocks/>
            <a:stCxn id="9" idx="1"/>
            <a:endCxn id="7" idx="5"/>
          </p:cNvCxnSpPr>
          <p:nvPr/>
        </p:nvCxnSpPr>
        <p:spPr>
          <a:xfrm flipH="1" flipV="1">
            <a:off x="3600388" y="2689646"/>
            <a:ext cx="350134" cy="2608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69" name="Straight Connector 7168">
            <a:extLst>
              <a:ext uri="{FF2B5EF4-FFF2-40B4-BE49-F238E27FC236}">
                <a16:creationId xmlns:a16="http://schemas.microsoft.com/office/drawing/2014/main" id="{A666E211-52B3-0C4E-1650-7305A12F1841}"/>
              </a:ext>
            </a:extLst>
          </p:cNvPr>
          <p:cNvCxnSpPr>
            <a:cxnSpLocks/>
            <a:stCxn id="8" idx="4"/>
            <a:endCxn id="9" idx="0"/>
          </p:cNvCxnSpPr>
          <p:nvPr/>
        </p:nvCxnSpPr>
        <p:spPr>
          <a:xfrm flipH="1">
            <a:off x="4063883" y="2171227"/>
            <a:ext cx="104737" cy="73109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2A0B6510-D620-0EC9-DD28-390CAD33FCB0}"/>
              </a:ext>
            </a:extLst>
          </p:cNvPr>
          <p:cNvCxnSpPr>
            <a:cxnSpLocks/>
            <a:stCxn id="11" idx="6"/>
            <a:endCxn id="12" idx="2"/>
          </p:cNvCxnSpPr>
          <p:nvPr/>
        </p:nvCxnSpPr>
        <p:spPr>
          <a:xfrm>
            <a:off x="2162747" y="5126934"/>
            <a:ext cx="131026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181" name="Picture 7180">
            <a:extLst>
              <a:ext uri="{FF2B5EF4-FFF2-40B4-BE49-F238E27FC236}">
                <a16:creationId xmlns:a16="http://schemas.microsoft.com/office/drawing/2014/main" id="{461E267E-A571-F5F0-8022-5A0CD203A02D}"/>
              </a:ext>
            </a:extLst>
          </p:cNvPr>
          <p:cNvPicPr>
            <a:picLocks noChangeAspect="1"/>
          </p:cNvPicPr>
          <p:nvPr/>
        </p:nvPicPr>
        <p:blipFill>
          <a:blip r:embed="rId3"/>
          <a:stretch>
            <a:fillRect/>
          </a:stretch>
        </p:blipFill>
        <p:spPr>
          <a:xfrm>
            <a:off x="7291050" y="958801"/>
            <a:ext cx="3669876" cy="1744922"/>
          </a:xfrm>
          <a:prstGeom prst="rect">
            <a:avLst/>
          </a:prstGeom>
        </p:spPr>
      </p:pic>
      <p:sp>
        <p:nvSpPr>
          <p:cNvPr id="19" name="Title 1">
            <a:extLst>
              <a:ext uri="{FF2B5EF4-FFF2-40B4-BE49-F238E27FC236}">
                <a16:creationId xmlns:a16="http://schemas.microsoft.com/office/drawing/2014/main" id="{13BF657B-8408-B0C3-2AD9-5B2595331CB2}"/>
              </a:ext>
            </a:extLst>
          </p:cNvPr>
          <p:cNvSpPr>
            <a:spLocks noGrp="1"/>
          </p:cNvSpPr>
          <p:nvPr>
            <p:ph type="title"/>
          </p:nvPr>
        </p:nvSpPr>
        <p:spPr>
          <a:xfrm>
            <a:off x="838200" y="365125"/>
            <a:ext cx="10515600" cy="1325563"/>
          </a:xfrm>
        </p:spPr>
        <p:txBody>
          <a:bodyPr/>
          <a:lstStyle/>
          <a:p>
            <a:r>
              <a:rPr lang="en-NL" dirty="0"/>
              <a:t>How to partition the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9B3078D-19E5-D978-5C02-FC3E2E7B31BB}"/>
                  </a:ext>
                </a:extLst>
              </p:cNvPr>
              <p:cNvSpPr txBox="1"/>
              <p:nvPr/>
            </p:nvSpPr>
            <p:spPr>
              <a:xfrm>
                <a:off x="10100193" y="2366481"/>
                <a:ext cx="1661741" cy="430887"/>
              </a:xfrm>
              <a:prstGeom prst="rect">
                <a:avLst/>
              </a:prstGeom>
              <a:noFill/>
            </p:spPr>
            <p:txBody>
              <a:bodyPr wrap="square" rtlCol="0">
                <a:spAutoFit/>
              </a:bodyPr>
              <a:lstStyle/>
              <a:p>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𝑘</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𝑑𝑒𝑔𝑟𝑒𝑒</m:t>
                    </m:r>
                    <m:r>
                      <a:rPr lang="en-US" sz="1100" b="0" i="1" smtClean="0">
                        <a:latin typeface="Cambria Math" panose="02040503050406030204" pitchFamily="18" charset="0"/>
                      </a:rPr>
                      <m:t> </m:t>
                    </m:r>
                    <m:r>
                      <a:rPr lang="en-US" sz="1100" b="0" i="1" smtClean="0">
                        <a:latin typeface="Cambria Math" panose="02040503050406030204" pitchFamily="18" charset="0"/>
                      </a:rPr>
                      <m:t>𝑜𝑓</m:t>
                    </m:r>
                    <m:r>
                      <a:rPr lang="en-US" sz="1100" b="0" i="1" smtClean="0">
                        <a:latin typeface="Cambria Math" panose="02040503050406030204" pitchFamily="18" charset="0"/>
                      </a:rPr>
                      <m:t> </m:t>
                    </m:r>
                    <m:r>
                      <a:rPr lang="en-US" sz="1100" b="0" i="1" smtClean="0">
                        <a:latin typeface="Cambria Math" panose="02040503050406030204" pitchFamily="18" charset="0"/>
                      </a:rPr>
                      <m:t>𝑖</m:t>
                    </m:r>
                  </m:oMath>
                </a14:m>
                <a:r>
                  <a:rPr lang="en-US" sz="1100" b="0" dirty="0"/>
                  <a:t>. </a:t>
                </a:r>
              </a:p>
              <a:p>
                <a:r>
                  <a:rPr lang="en-GB" sz="1100" dirty="0"/>
                  <a:t>m</a:t>
                </a:r>
                <a:r>
                  <a:rPr lang="en-NL" sz="1100" dirty="0"/>
                  <a:t> = number of edges </a:t>
                </a:r>
              </a:p>
            </p:txBody>
          </p:sp>
        </mc:Choice>
        <mc:Fallback xmlns="">
          <p:sp>
            <p:nvSpPr>
              <p:cNvPr id="20" name="TextBox 19">
                <a:extLst>
                  <a:ext uri="{FF2B5EF4-FFF2-40B4-BE49-F238E27FC236}">
                    <a16:creationId xmlns:a16="http://schemas.microsoft.com/office/drawing/2014/main" id="{B9B3078D-19E5-D978-5C02-FC3E2E7B31BB}"/>
                  </a:ext>
                </a:extLst>
              </p:cNvPr>
              <p:cNvSpPr txBox="1">
                <a:spLocks noRot="1" noChangeAspect="1" noMove="1" noResize="1" noEditPoints="1" noAdjustHandles="1" noChangeArrowheads="1" noChangeShapeType="1" noTextEdit="1"/>
              </p:cNvSpPr>
              <p:nvPr/>
            </p:nvSpPr>
            <p:spPr>
              <a:xfrm>
                <a:off x="10100193" y="2366481"/>
                <a:ext cx="1661741" cy="430887"/>
              </a:xfrm>
              <a:prstGeom prst="rect">
                <a:avLst/>
              </a:prstGeom>
              <a:blipFill>
                <a:blip r:embed="rId4"/>
                <a:stretch>
                  <a:fillRect b="-8571"/>
                </a:stretch>
              </a:blipFill>
            </p:spPr>
            <p:txBody>
              <a:bodyPr/>
              <a:lstStyle/>
              <a:p>
                <a:r>
                  <a:rPr lang="en-NL">
                    <a:noFill/>
                  </a:rPr>
                  <a:t> </a:t>
                </a:r>
              </a:p>
            </p:txBody>
          </p:sp>
        </mc:Fallback>
      </mc:AlternateContent>
    </p:spTree>
    <p:extLst>
      <p:ext uri="{BB962C8B-B14F-4D97-AF65-F5344CB8AC3E}">
        <p14:creationId xmlns:p14="http://schemas.microsoft.com/office/powerpoint/2010/main" val="2345291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p:txBody>
          <a:bodyPr/>
          <a:lstStyle/>
          <a:p>
            <a:r>
              <a:rPr lang="en-NL" dirty="0"/>
              <a:t>How to partition the network?</a:t>
            </a:r>
          </a:p>
        </p:txBody>
      </p:sp>
      <p:sp>
        <p:nvSpPr>
          <p:cNvPr id="14" name="TextBox 13">
            <a:extLst>
              <a:ext uri="{FF2B5EF4-FFF2-40B4-BE49-F238E27FC236}">
                <a16:creationId xmlns:a16="http://schemas.microsoft.com/office/drawing/2014/main" id="{AF8F61DB-2F4A-A800-C697-EAA0A55F34F6}"/>
              </a:ext>
            </a:extLst>
          </p:cNvPr>
          <p:cNvSpPr txBox="1"/>
          <p:nvPr/>
        </p:nvSpPr>
        <p:spPr>
          <a:xfrm>
            <a:off x="141855" y="6338986"/>
            <a:ext cx="8465074" cy="307777"/>
          </a:xfrm>
          <a:prstGeom prst="rect">
            <a:avLst/>
          </a:prstGeom>
          <a:noFill/>
        </p:spPr>
        <p:txBody>
          <a:bodyPr wrap="none" rtlCol="0">
            <a:spAutoFit/>
          </a:bodyPr>
          <a:lstStyle/>
          <a:p>
            <a:r>
              <a:rPr lang="en-GB" sz="1400" dirty="0"/>
              <a:t>By Sohini6685 - Own work, CC BY-SA 3.0, https://</a:t>
            </a:r>
            <a:r>
              <a:rPr lang="en-GB" sz="1400" dirty="0" err="1"/>
              <a:t>commons.wikimedia.org</a:t>
            </a:r>
            <a:r>
              <a:rPr lang="en-GB" sz="1400" dirty="0"/>
              <a:t>/w/</a:t>
            </a:r>
            <a:r>
              <a:rPr lang="en-GB" sz="1400" dirty="0" err="1"/>
              <a:t>index.php?curid</a:t>
            </a:r>
            <a:r>
              <a:rPr lang="en-GB" sz="1400" dirty="0"/>
              <a:t>=17042821</a:t>
            </a:r>
            <a:endParaRPr lang="en-NL" sz="1400" dirty="0"/>
          </a:p>
        </p:txBody>
      </p:sp>
      <p:graphicFrame>
        <p:nvGraphicFramePr>
          <p:cNvPr id="17" name="Table 16">
            <a:extLst>
              <a:ext uri="{FF2B5EF4-FFF2-40B4-BE49-F238E27FC236}">
                <a16:creationId xmlns:a16="http://schemas.microsoft.com/office/drawing/2014/main" id="{20898121-2B14-461A-16DC-17CCB80D1B97}"/>
              </a:ext>
            </a:extLst>
          </p:cNvPr>
          <p:cNvGraphicFramePr>
            <a:graphicFrameLocks noGrp="1"/>
          </p:cNvGraphicFramePr>
          <p:nvPr/>
        </p:nvGraphicFramePr>
        <p:xfrm>
          <a:off x="5517947" y="3636111"/>
          <a:ext cx="5442979" cy="1483360"/>
        </p:xfrm>
        <a:graphic>
          <a:graphicData uri="http://schemas.openxmlformats.org/drawingml/2006/table">
            <a:tbl>
              <a:tblPr firstRow="1" bandRow="1">
                <a:tableStyleId>{5C22544A-7EE6-4342-B048-85BDC9FD1C3A}</a:tableStyleId>
              </a:tblPr>
              <a:tblGrid>
                <a:gridCol w="1801241">
                  <a:extLst>
                    <a:ext uri="{9D8B030D-6E8A-4147-A177-3AD203B41FA5}">
                      <a16:colId xmlns:a16="http://schemas.microsoft.com/office/drawing/2014/main" val="817453878"/>
                    </a:ext>
                  </a:extLst>
                </a:gridCol>
                <a:gridCol w="920248">
                  <a:extLst>
                    <a:ext uri="{9D8B030D-6E8A-4147-A177-3AD203B41FA5}">
                      <a16:colId xmlns:a16="http://schemas.microsoft.com/office/drawing/2014/main" val="3250543455"/>
                    </a:ext>
                  </a:extLst>
                </a:gridCol>
                <a:gridCol w="1360745">
                  <a:extLst>
                    <a:ext uri="{9D8B030D-6E8A-4147-A177-3AD203B41FA5}">
                      <a16:colId xmlns:a16="http://schemas.microsoft.com/office/drawing/2014/main" val="1230336789"/>
                    </a:ext>
                  </a:extLst>
                </a:gridCol>
                <a:gridCol w="1360745">
                  <a:extLst>
                    <a:ext uri="{9D8B030D-6E8A-4147-A177-3AD203B41FA5}">
                      <a16:colId xmlns:a16="http://schemas.microsoft.com/office/drawing/2014/main" val="1078850219"/>
                    </a:ext>
                  </a:extLst>
                </a:gridCol>
              </a:tblGrid>
              <a:tr h="370840">
                <a:tc>
                  <a:txBody>
                    <a:bodyPr/>
                    <a:lstStyle/>
                    <a:p>
                      <a:endParaRPr lang="en-NL" dirty="0"/>
                    </a:p>
                  </a:txBody>
                  <a:tcPr/>
                </a:tc>
                <a:tc>
                  <a:txBody>
                    <a:bodyPr/>
                    <a:lstStyle/>
                    <a:p>
                      <a:r>
                        <a:rPr lang="en-GB" dirty="0">
                          <a:solidFill>
                            <a:schemeClr val="tx2"/>
                          </a:solidFill>
                        </a:rPr>
                        <a:t>e</a:t>
                      </a:r>
                      <a:r>
                        <a:rPr lang="en-NL" baseline="-25000" dirty="0">
                          <a:solidFill>
                            <a:schemeClr val="tx2"/>
                          </a:solidFill>
                        </a:rPr>
                        <a:t>cc</a:t>
                      </a:r>
                    </a:p>
                  </a:txBody>
                  <a:tcPr/>
                </a:tc>
                <a:tc>
                  <a:txBody>
                    <a:bodyPr/>
                    <a:lstStyle/>
                    <a:p>
                      <a:r>
                        <a:rPr lang="en-NL" dirty="0">
                          <a:solidFill>
                            <a:schemeClr val="tx2"/>
                          </a:solidFill>
                        </a:rPr>
                        <a:t>a</a:t>
                      </a:r>
                      <a:r>
                        <a:rPr lang="en-NL" baseline="-25000" dirty="0">
                          <a:solidFill>
                            <a:schemeClr val="tx2"/>
                          </a:solidFill>
                        </a:rPr>
                        <a:t>c</a:t>
                      </a:r>
                    </a:p>
                  </a:txBody>
                  <a:tcPr/>
                </a:tc>
                <a:tc>
                  <a:txBody>
                    <a:bodyPr/>
                    <a:lstStyle/>
                    <a:p>
                      <a:r>
                        <a:rPr lang="en-GB" dirty="0">
                          <a:solidFill>
                            <a:schemeClr val="tx2"/>
                          </a:solidFill>
                        </a:rPr>
                        <a:t>e</a:t>
                      </a:r>
                      <a:r>
                        <a:rPr lang="en-NL" baseline="-25000" dirty="0">
                          <a:solidFill>
                            <a:schemeClr val="tx2"/>
                          </a:solidFill>
                        </a:rPr>
                        <a:t>cc</a:t>
                      </a:r>
                      <a:r>
                        <a:rPr lang="en-NL" dirty="0">
                          <a:solidFill>
                            <a:schemeClr val="tx2"/>
                          </a:solidFill>
                        </a:rPr>
                        <a:t> – a</a:t>
                      </a:r>
                      <a:r>
                        <a:rPr lang="en-NL" baseline="-25000" dirty="0">
                          <a:solidFill>
                            <a:schemeClr val="tx2"/>
                          </a:solidFill>
                        </a:rPr>
                        <a:t>c</a:t>
                      </a:r>
                      <a:r>
                        <a:rPr lang="en-NL" dirty="0">
                          <a:solidFill>
                            <a:schemeClr val="tx2"/>
                          </a:solidFill>
                        </a:rPr>
                        <a:t>^2</a:t>
                      </a:r>
                    </a:p>
                  </a:txBody>
                  <a:tcPr/>
                </a:tc>
                <a:extLst>
                  <a:ext uri="{0D108BD9-81ED-4DB2-BD59-A6C34878D82A}">
                    <a16:rowId xmlns:a16="http://schemas.microsoft.com/office/drawing/2014/main" val="1728842496"/>
                  </a:ext>
                </a:extLst>
              </a:tr>
              <a:tr h="370840">
                <a:tc>
                  <a:txBody>
                    <a:bodyPr/>
                    <a:lstStyle/>
                    <a:p>
                      <a:r>
                        <a:rPr lang="en-NL" dirty="0"/>
                        <a:t>Black</a:t>
                      </a:r>
                    </a:p>
                  </a:txBody>
                  <a:tcPr/>
                </a:tc>
                <a:tc>
                  <a:txBody>
                    <a:bodyPr/>
                    <a:lstStyle/>
                    <a:p>
                      <a:r>
                        <a:rPr lang="en-NL" dirty="0"/>
                        <a:t>8/12</a:t>
                      </a:r>
                    </a:p>
                  </a:txBody>
                  <a:tcPr/>
                </a:tc>
                <a:tc>
                  <a:txBody>
                    <a:bodyPr/>
                    <a:lstStyle/>
                    <a:p>
                      <a:r>
                        <a:rPr lang="en-NL" dirty="0"/>
                        <a:t>17/24</a:t>
                      </a:r>
                    </a:p>
                  </a:txBody>
                  <a:tcPr/>
                </a:tc>
                <a:tc>
                  <a:txBody>
                    <a:bodyPr/>
                    <a:lstStyle/>
                    <a:p>
                      <a:r>
                        <a:rPr lang="en-NL" dirty="0"/>
                        <a:t>0.165</a:t>
                      </a:r>
                    </a:p>
                  </a:txBody>
                  <a:tcPr/>
                </a:tc>
                <a:extLst>
                  <a:ext uri="{0D108BD9-81ED-4DB2-BD59-A6C34878D82A}">
                    <a16:rowId xmlns:a16="http://schemas.microsoft.com/office/drawing/2014/main" val="2542243221"/>
                  </a:ext>
                </a:extLst>
              </a:tr>
              <a:tr h="370840">
                <a:tc>
                  <a:txBody>
                    <a:bodyPr/>
                    <a:lstStyle/>
                    <a:p>
                      <a:r>
                        <a:rPr lang="en-NL" dirty="0"/>
                        <a:t>Purple</a:t>
                      </a:r>
                    </a:p>
                  </a:txBody>
                  <a:tcPr/>
                </a:tc>
                <a:tc>
                  <a:txBody>
                    <a:bodyPr/>
                    <a:lstStyle/>
                    <a:p>
                      <a:r>
                        <a:rPr lang="en-NL" dirty="0"/>
                        <a:t>3/12</a:t>
                      </a:r>
                    </a:p>
                  </a:txBody>
                  <a:tcPr/>
                </a:tc>
                <a:tc>
                  <a:txBody>
                    <a:bodyPr/>
                    <a:lstStyle/>
                    <a:p>
                      <a:r>
                        <a:rPr lang="en-NL" dirty="0"/>
                        <a:t>7/24</a:t>
                      </a:r>
                    </a:p>
                  </a:txBody>
                  <a:tcPr/>
                </a:tc>
                <a:tc>
                  <a:txBody>
                    <a:bodyPr/>
                    <a:lstStyle/>
                    <a:p>
                      <a:r>
                        <a:rPr lang="en-NL" dirty="0"/>
                        <a:t>0.165</a:t>
                      </a:r>
                    </a:p>
                  </a:txBody>
                  <a:tcPr/>
                </a:tc>
                <a:extLst>
                  <a:ext uri="{0D108BD9-81ED-4DB2-BD59-A6C34878D82A}">
                    <a16:rowId xmlns:a16="http://schemas.microsoft.com/office/drawing/2014/main" val="3032264606"/>
                  </a:ext>
                </a:extLst>
              </a:tr>
              <a:tr h="370840">
                <a:tc>
                  <a:txBody>
                    <a:bodyPr/>
                    <a:lstStyle/>
                    <a:p>
                      <a:r>
                        <a:rPr lang="en-NL" dirty="0"/>
                        <a:t>Modularity</a:t>
                      </a:r>
                    </a:p>
                  </a:txBody>
                  <a:tcPr/>
                </a:tc>
                <a:tc>
                  <a:txBody>
                    <a:bodyPr/>
                    <a:lstStyle/>
                    <a:p>
                      <a:endParaRPr lang="en-NL" dirty="0"/>
                    </a:p>
                  </a:txBody>
                  <a:tcPr/>
                </a:tc>
                <a:tc>
                  <a:txBody>
                    <a:bodyPr/>
                    <a:lstStyle/>
                    <a:p>
                      <a:endParaRPr lang="en-NL" dirty="0"/>
                    </a:p>
                  </a:txBody>
                  <a:tcPr/>
                </a:tc>
                <a:tc>
                  <a:txBody>
                    <a:bodyPr/>
                    <a:lstStyle/>
                    <a:p>
                      <a:r>
                        <a:rPr lang="en-NL" b="1" dirty="0"/>
                        <a:t>0.310</a:t>
                      </a:r>
                    </a:p>
                  </a:txBody>
                  <a:tcPr/>
                </a:tc>
                <a:extLst>
                  <a:ext uri="{0D108BD9-81ED-4DB2-BD59-A6C34878D82A}">
                    <a16:rowId xmlns:a16="http://schemas.microsoft.com/office/drawing/2014/main" val="1345784988"/>
                  </a:ext>
                </a:extLst>
              </a:tr>
            </a:tbl>
          </a:graphicData>
        </a:graphic>
      </p:graphicFrame>
      <p:sp>
        <p:nvSpPr>
          <p:cNvPr id="3" name="Oval 2">
            <a:extLst>
              <a:ext uri="{FF2B5EF4-FFF2-40B4-BE49-F238E27FC236}">
                <a16:creationId xmlns:a16="http://schemas.microsoft.com/office/drawing/2014/main" id="{78721182-4635-AAD5-0E11-3CEEBC653C69}"/>
              </a:ext>
            </a:extLst>
          </p:cNvPr>
          <p:cNvSpPr/>
          <p:nvPr/>
        </p:nvSpPr>
        <p:spPr>
          <a:xfrm>
            <a:off x="2002431" y="2462168"/>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Oval 3">
            <a:extLst>
              <a:ext uri="{FF2B5EF4-FFF2-40B4-BE49-F238E27FC236}">
                <a16:creationId xmlns:a16="http://schemas.microsoft.com/office/drawing/2014/main" id="{7C2F6EBA-2416-A8E1-0D04-3459A4F14CD2}"/>
              </a:ext>
            </a:extLst>
          </p:cNvPr>
          <p:cNvSpPr/>
          <p:nvPr/>
        </p:nvSpPr>
        <p:spPr>
          <a:xfrm>
            <a:off x="1174988" y="2539363"/>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Oval 4">
            <a:extLst>
              <a:ext uri="{FF2B5EF4-FFF2-40B4-BE49-F238E27FC236}">
                <a16:creationId xmlns:a16="http://schemas.microsoft.com/office/drawing/2014/main" id="{AFDB7EB5-56C9-9634-E471-469E0EE581E5}"/>
              </a:ext>
            </a:extLst>
          </p:cNvPr>
          <p:cNvSpPr/>
          <p:nvPr/>
        </p:nvSpPr>
        <p:spPr>
          <a:xfrm>
            <a:off x="1682397" y="3190009"/>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val 5">
            <a:extLst>
              <a:ext uri="{FF2B5EF4-FFF2-40B4-BE49-F238E27FC236}">
                <a16:creationId xmlns:a16="http://schemas.microsoft.com/office/drawing/2014/main" id="{13BD27E4-E94E-A061-E998-F517A4CA7CF4}"/>
              </a:ext>
            </a:extLst>
          </p:cNvPr>
          <p:cNvSpPr/>
          <p:nvPr/>
        </p:nvSpPr>
        <p:spPr>
          <a:xfrm>
            <a:off x="2591670" y="3138053"/>
            <a:ext cx="320633" cy="32872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1395CA6F-67C4-FD62-38CC-9F8AF44068F3}"/>
              </a:ext>
            </a:extLst>
          </p:cNvPr>
          <p:cNvSpPr/>
          <p:nvPr/>
        </p:nvSpPr>
        <p:spPr>
          <a:xfrm>
            <a:off x="3326711" y="2409066"/>
            <a:ext cx="320633" cy="328720"/>
          </a:xfrm>
          <a:prstGeom prst="ellipse">
            <a:avLst/>
          </a:prstGeom>
          <a:solidFill>
            <a:srgbClr val="2538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C9DE8ED3-D5E6-11CD-CE0C-4B75D6F4C9E0}"/>
              </a:ext>
            </a:extLst>
          </p:cNvPr>
          <p:cNvSpPr/>
          <p:nvPr/>
        </p:nvSpPr>
        <p:spPr>
          <a:xfrm>
            <a:off x="4008303" y="1842507"/>
            <a:ext cx="320633" cy="328720"/>
          </a:xfrm>
          <a:prstGeom prst="ellipse">
            <a:avLst/>
          </a:prstGeom>
          <a:solidFill>
            <a:srgbClr val="2538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Oval 8">
            <a:extLst>
              <a:ext uri="{FF2B5EF4-FFF2-40B4-BE49-F238E27FC236}">
                <a16:creationId xmlns:a16="http://schemas.microsoft.com/office/drawing/2014/main" id="{2EA1B846-760F-9E13-6CCC-A823E8E7FCEF}"/>
              </a:ext>
            </a:extLst>
          </p:cNvPr>
          <p:cNvSpPr/>
          <p:nvPr/>
        </p:nvSpPr>
        <p:spPr>
          <a:xfrm>
            <a:off x="3903566" y="2902324"/>
            <a:ext cx="320633" cy="328720"/>
          </a:xfrm>
          <a:prstGeom prst="ellipse">
            <a:avLst/>
          </a:prstGeom>
          <a:solidFill>
            <a:srgbClr val="2538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0E52FD0D-99E4-080C-1543-F7ED4D3FB6D2}"/>
              </a:ext>
            </a:extLst>
          </p:cNvPr>
          <p:cNvSpPr/>
          <p:nvPr/>
        </p:nvSpPr>
        <p:spPr>
          <a:xfrm>
            <a:off x="2780251" y="4281779"/>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5D4115B4-9DAA-8C47-822E-B2159E0E5463}"/>
              </a:ext>
            </a:extLst>
          </p:cNvPr>
          <p:cNvSpPr/>
          <p:nvPr/>
        </p:nvSpPr>
        <p:spPr>
          <a:xfrm>
            <a:off x="1842114" y="4962574"/>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E3AEBFC5-6F49-89A6-E23A-110038D271E5}"/>
              </a:ext>
            </a:extLst>
          </p:cNvPr>
          <p:cNvSpPr/>
          <p:nvPr/>
        </p:nvSpPr>
        <p:spPr>
          <a:xfrm>
            <a:off x="3473016" y="4962574"/>
            <a:ext cx="320633" cy="328720"/>
          </a:xfrm>
          <a:prstGeom prst="ellipse">
            <a:avLst/>
          </a:prstGeom>
          <a:solidFill>
            <a:srgbClr val="7C2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 name="Straight Connector 17">
            <a:extLst>
              <a:ext uri="{FF2B5EF4-FFF2-40B4-BE49-F238E27FC236}">
                <a16:creationId xmlns:a16="http://schemas.microsoft.com/office/drawing/2014/main" id="{02612FAA-05CE-99DA-59CF-749439F26289}"/>
              </a:ext>
            </a:extLst>
          </p:cNvPr>
          <p:cNvCxnSpPr>
            <a:cxnSpLocks/>
            <a:stCxn id="10" idx="5"/>
            <a:endCxn id="12" idx="1"/>
          </p:cNvCxnSpPr>
          <p:nvPr/>
        </p:nvCxnSpPr>
        <p:spPr>
          <a:xfrm>
            <a:off x="3053928" y="4562359"/>
            <a:ext cx="466044" cy="44835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445128-2CD7-50DA-93E4-1A7270590CE0}"/>
              </a:ext>
            </a:extLst>
          </p:cNvPr>
          <p:cNvCxnSpPr>
            <a:cxnSpLocks/>
            <a:stCxn id="11" idx="7"/>
            <a:endCxn id="10" idx="3"/>
          </p:cNvCxnSpPr>
          <p:nvPr/>
        </p:nvCxnSpPr>
        <p:spPr>
          <a:xfrm flipV="1">
            <a:off x="2115791" y="4562359"/>
            <a:ext cx="711416" cy="44835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81BE8-BA02-67D8-B35B-66F63845C245}"/>
              </a:ext>
            </a:extLst>
          </p:cNvPr>
          <p:cNvCxnSpPr>
            <a:cxnSpLocks/>
            <a:stCxn id="6" idx="4"/>
            <a:endCxn id="10" idx="0"/>
          </p:cNvCxnSpPr>
          <p:nvPr/>
        </p:nvCxnSpPr>
        <p:spPr>
          <a:xfrm>
            <a:off x="2751987" y="3466773"/>
            <a:ext cx="188581" cy="81500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D08AAA-9E1C-C879-F577-32F06BDCE75C}"/>
              </a:ext>
            </a:extLst>
          </p:cNvPr>
          <p:cNvCxnSpPr>
            <a:cxnSpLocks/>
            <a:stCxn id="6" idx="2"/>
            <a:endCxn id="5" idx="6"/>
          </p:cNvCxnSpPr>
          <p:nvPr/>
        </p:nvCxnSpPr>
        <p:spPr>
          <a:xfrm flipH="1">
            <a:off x="2003030" y="3302413"/>
            <a:ext cx="588640" cy="519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0D319B-7216-AD49-56E0-5195CB5DF637}"/>
              </a:ext>
            </a:extLst>
          </p:cNvPr>
          <p:cNvCxnSpPr>
            <a:cxnSpLocks/>
            <a:stCxn id="7" idx="3"/>
            <a:endCxn id="6" idx="7"/>
          </p:cNvCxnSpPr>
          <p:nvPr/>
        </p:nvCxnSpPr>
        <p:spPr>
          <a:xfrm flipH="1">
            <a:off x="2865347" y="2689646"/>
            <a:ext cx="508320" cy="49654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B09758-B322-48F0-71BD-3A23468083E6}"/>
              </a:ext>
            </a:extLst>
          </p:cNvPr>
          <p:cNvCxnSpPr>
            <a:cxnSpLocks/>
            <a:stCxn id="4" idx="5"/>
            <a:endCxn id="5" idx="1"/>
          </p:cNvCxnSpPr>
          <p:nvPr/>
        </p:nvCxnSpPr>
        <p:spPr>
          <a:xfrm>
            <a:off x="1448665" y="2819943"/>
            <a:ext cx="280688" cy="41820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1293BF-43BF-1839-9EF0-249124F90195}"/>
              </a:ext>
            </a:extLst>
          </p:cNvPr>
          <p:cNvCxnSpPr>
            <a:cxnSpLocks/>
            <a:stCxn id="4" idx="6"/>
            <a:endCxn id="3" idx="2"/>
          </p:cNvCxnSpPr>
          <p:nvPr/>
        </p:nvCxnSpPr>
        <p:spPr>
          <a:xfrm flipV="1">
            <a:off x="1495621" y="2626528"/>
            <a:ext cx="506810" cy="7719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DC15B4-BE10-F37F-9413-1D11E7EB6357}"/>
              </a:ext>
            </a:extLst>
          </p:cNvPr>
          <p:cNvCxnSpPr>
            <a:cxnSpLocks/>
            <a:stCxn id="3" idx="3"/>
            <a:endCxn id="5" idx="0"/>
          </p:cNvCxnSpPr>
          <p:nvPr/>
        </p:nvCxnSpPr>
        <p:spPr>
          <a:xfrm flipH="1">
            <a:off x="1842714" y="2742748"/>
            <a:ext cx="206673" cy="447261"/>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EDDD7DF-1AB3-C31F-0A0C-C0EF19E980EA}"/>
              </a:ext>
            </a:extLst>
          </p:cNvPr>
          <p:cNvCxnSpPr>
            <a:cxnSpLocks/>
            <a:stCxn id="7" idx="7"/>
            <a:endCxn id="8" idx="3"/>
          </p:cNvCxnSpPr>
          <p:nvPr/>
        </p:nvCxnSpPr>
        <p:spPr>
          <a:xfrm flipV="1">
            <a:off x="3600388" y="2123087"/>
            <a:ext cx="454871" cy="33411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B7B8EB7-BAC4-64FA-1E73-F838E212CC3A}"/>
              </a:ext>
            </a:extLst>
          </p:cNvPr>
          <p:cNvCxnSpPr>
            <a:cxnSpLocks/>
            <a:stCxn id="9" idx="1"/>
            <a:endCxn id="7" idx="5"/>
          </p:cNvCxnSpPr>
          <p:nvPr/>
        </p:nvCxnSpPr>
        <p:spPr>
          <a:xfrm flipH="1" flipV="1">
            <a:off x="3600388" y="2689646"/>
            <a:ext cx="350134" cy="2608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69" name="Straight Connector 7168">
            <a:extLst>
              <a:ext uri="{FF2B5EF4-FFF2-40B4-BE49-F238E27FC236}">
                <a16:creationId xmlns:a16="http://schemas.microsoft.com/office/drawing/2014/main" id="{A666E211-52B3-0C4E-1650-7305A12F1841}"/>
              </a:ext>
            </a:extLst>
          </p:cNvPr>
          <p:cNvCxnSpPr>
            <a:cxnSpLocks/>
            <a:stCxn id="8" idx="4"/>
            <a:endCxn id="9" idx="0"/>
          </p:cNvCxnSpPr>
          <p:nvPr/>
        </p:nvCxnSpPr>
        <p:spPr>
          <a:xfrm flipH="1">
            <a:off x="4063883" y="2171227"/>
            <a:ext cx="104737" cy="73109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3" name="Straight Connector 7172">
            <a:extLst>
              <a:ext uri="{FF2B5EF4-FFF2-40B4-BE49-F238E27FC236}">
                <a16:creationId xmlns:a16="http://schemas.microsoft.com/office/drawing/2014/main" id="{2A0B6510-D620-0EC9-DD28-390CAD33FCB0}"/>
              </a:ext>
            </a:extLst>
          </p:cNvPr>
          <p:cNvCxnSpPr>
            <a:cxnSpLocks/>
            <a:stCxn id="11" idx="6"/>
            <a:endCxn id="12" idx="2"/>
          </p:cNvCxnSpPr>
          <p:nvPr/>
        </p:nvCxnSpPr>
        <p:spPr>
          <a:xfrm>
            <a:off x="2162747" y="5126934"/>
            <a:ext cx="131026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E5C8F63-FB0E-E0E4-9187-FEA8BD3899E6}"/>
              </a:ext>
            </a:extLst>
          </p:cNvPr>
          <p:cNvPicPr>
            <a:picLocks noChangeAspect="1"/>
          </p:cNvPicPr>
          <p:nvPr/>
        </p:nvPicPr>
        <p:blipFill>
          <a:blip r:embed="rId3"/>
          <a:stretch>
            <a:fillRect/>
          </a:stretch>
        </p:blipFill>
        <p:spPr>
          <a:xfrm>
            <a:off x="7291050" y="958801"/>
            <a:ext cx="3669876" cy="17449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96CCF1-BADD-F31C-6E77-E91ABFAC1936}"/>
                  </a:ext>
                </a:extLst>
              </p:cNvPr>
              <p:cNvSpPr txBox="1"/>
              <p:nvPr/>
            </p:nvSpPr>
            <p:spPr>
              <a:xfrm>
                <a:off x="10100193" y="2366481"/>
                <a:ext cx="1661741" cy="430887"/>
              </a:xfrm>
              <a:prstGeom prst="rect">
                <a:avLst/>
              </a:prstGeom>
              <a:noFill/>
            </p:spPr>
            <p:txBody>
              <a:bodyPr wrap="square" rtlCol="0">
                <a:spAutoFit/>
              </a:bodyPr>
              <a:lstStyle/>
              <a:p>
                <a14:m>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𝑘</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𝑑𝑒𝑔𝑟𝑒𝑒</m:t>
                    </m:r>
                    <m:r>
                      <a:rPr lang="en-US" sz="1100" b="0" i="1" smtClean="0">
                        <a:latin typeface="Cambria Math" panose="02040503050406030204" pitchFamily="18" charset="0"/>
                      </a:rPr>
                      <m:t> </m:t>
                    </m:r>
                    <m:r>
                      <a:rPr lang="en-US" sz="1100" b="0" i="1" smtClean="0">
                        <a:latin typeface="Cambria Math" panose="02040503050406030204" pitchFamily="18" charset="0"/>
                      </a:rPr>
                      <m:t>𝑜𝑓</m:t>
                    </m:r>
                    <m:r>
                      <a:rPr lang="en-US" sz="1100" b="0" i="1" smtClean="0">
                        <a:latin typeface="Cambria Math" panose="02040503050406030204" pitchFamily="18" charset="0"/>
                      </a:rPr>
                      <m:t> </m:t>
                    </m:r>
                    <m:r>
                      <a:rPr lang="en-US" sz="1100" b="0" i="1" smtClean="0">
                        <a:latin typeface="Cambria Math" panose="02040503050406030204" pitchFamily="18" charset="0"/>
                      </a:rPr>
                      <m:t>𝑖</m:t>
                    </m:r>
                  </m:oMath>
                </a14:m>
                <a:r>
                  <a:rPr lang="en-US" sz="1100" b="0" dirty="0"/>
                  <a:t>. </a:t>
                </a:r>
              </a:p>
              <a:p>
                <a:r>
                  <a:rPr lang="en-GB" sz="1100" dirty="0"/>
                  <a:t>m</a:t>
                </a:r>
                <a:r>
                  <a:rPr lang="en-NL" sz="1100" dirty="0"/>
                  <a:t> = number of edges </a:t>
                </a:r>
              </a:p>
            </p:txBody>
          </p:sp>
        </mc:Choice>
        <mc:Fallback xmlns="">
          <p:sp>
            <p:nvSpPr>
              <p:cNvPr id="15" name="TextBox 14">
                <a:extLst>
                  <a:ext uri="{FF2B5EF4-FFF2-40B4-BE49-F238E27FC236}">
                    <a16:creationId xmlns:a16="http://schemas.microsoft.com/office/drawing/2014/main" id="{E696CCF1-BADD-F31C-6E77-E91ABFAC1936}"/>
                  </a:ext>
                </a:extLst>
              </p:cNvPr>
              <p:cNvSpPr txBox="1">
                <a:spLocks noRot="1" noChangeAspect="1" noMove="1" noResize="1" noEditPoints="1" noAdjustHandles="1" noChangeArrowheads="1" noChangeShapeType="1" noTextEdit="1"/>
              </p:cNvSpPr>
              <p:nvPr/>
            </p:nvSpPr>
            <p:spPr>
              <a:xfrm>
                <a:off x="10100193" y="2366481"/>
                <a:ext cx="1661741" cy="430887"/>
              </a:xfrm>
              <a:prstGeom prst="rect">
                <a:avLst/>
              </a:prstGeom>
              <a:blipFill>
                <a:blip r:embed="rId4"/>
                <a:stretch>
                  <a:fillRect b="-8571"/>
                </a:stretch>
              </a:blipFill>
            </p:spPr>
            <p:txBody>
              <a:bodyPr/>
              <a:lstStyle/>
              <a:p>
                <a:r>
                  <a:rPr lang="en-NL">
                    <a:noFill/>
                  </a:rPr>
                  <a:t> </a:t>
                </a:r>
              </a:p>
            </p:txBody>
          </p:sp>
        </mc:Fallback>
      </mc:AlternateContent>
    </p:spTree>
    <p:extLst>
      <p:ext uri="{BB962C8B-B14F-4D97-AF65-F5344CB8AC3E}">
        <p14:creationId xmlns:p14="http://schemas.microsoft.com/office/powerpoint/2010/main" val="1571721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p:txBody>
          <a:bodyPr/>
          <a:lstStyle/>
          <a:p>
            <a:r>
              <a:rPr lang="en-NL" dirty="0"/>
              <a:t>How to partition the network?</a:t>
            </a:r>
          </a:p>
        </p:txBody>
      </p:sp>
      <p:sp>
        <p:nvSpPr>
          <p:cNvPr id="3" name="Text Placeholder 2">
            <a:extLst>
              <a:ext uri="{FF2B5EF4-FFF2-40B4-BE49-F238E27FC236}">
                <a16:creationId xmlns:a16="http://schemas.microsoft.com/office/drawing/2014/main" id="{DFC4E2E5-A695-DCD8-7AEB-67150D32F740}"/>
              </a:ext>
            </a:extLst>
          </p:cNvPr>
          <p:cNvSpPr>
            <a:spLocks noGrp="1"/>
          </p:cNvSpPr>
          <p:nvPr>
            <p:ph type="body" idx="1"/>
          </p:nvPr>
        </p:nvSpPr>
        <p:spPr/>
        <p:txBody>
          <a:bodyPr>
            <a:normAutofit/>
          </a:bodyPr>
          <a:lstStyle/>
          <a:p>
            <a:pPr marL="0" indent="0">
              <a:buNone/>
            </a:pPr>
            <a:r>
              <a:rPr lang="en-GB" dirty="0"/>
              <a:t>Algorithms for modularity maximization (and related methods)</a:t>
            </a:r>
          </a:p>
          <a:p>
            <a:r>
              <a:rPr lang="en-GB" b="0" dirty="0"/>
              <a:t>Louvain and Leiden algorithms</a:t>
            </a:r>
          </a:p>
          <a:p>
            <a:r>
              <a:rPr lang="en-GB" sz="1800" b="0" dirty="0"/>
              <a:t>Spinglass algorithm (penalize existing and non-existing links differently)</a:t>
            </a:r>
          </a:p>
          <a:p>
            <a:pPr marL="0" indent="0">
              <a:buNone/>
            </a:pPr>
            <a:endParaRPr lang="en-GB" sz="1800" b="0" dirty="0"/>
          </a:p>
          <a:p>
            <a:pPr marL="0" indent="0">
              <a:buNone/>
            </a:pPr>
            <a:r>
              <a:rPr lang="en-GB" sz="1800" dirty="0"/>
              <a:t>Other algorithms</a:t>
            </a:r>
          </a:p>
          <a:p>
            <a:r>
              <a:rPr lang="en-GB" sz="1800" b="0" dirty="0" err="1"/>
              <a:t>Walktrap</a:t>
            </a:r>
            <a:r>
              <a:rPr lang="en-GB" sz="1800" b="0" dirty="0"/>
              <a:t>: Drop </a:t>
            </a:r>
            <a:r>
              <a:rPr lang="en-GB" b="0" dirty="0"/>
              <a:t>many</a:t>
            </a:r>
            <a:r>
              <a:rPr lang="en-GB" sz="1800" b="0" dirty="0"/>
              <a:t> “random walkers” in the network and see how often they visits pairs of nodes in the same walk. </a:t>
            </a:r>
          </a:p>
          <a:p>
            <a:r>
              <a:rPr lang="en-GB" sz="1800" b="0" dirty="0"/>
              <a:t>Label propagation: </a:t>
            </a:r>
          </a:p>
          <a:p>
            <a:pPr lvl="1"/>
            <a:r>
              <a:rPr lang="en-GB" sz="1800" dirty="0"/>
              <a:t>Each node is initialized with a unique label. Iteratively, each node adopts the label that most of its </a:t>
            </a:r>
            <a:r>
              <a:rPr lang="en-GB" sz="1800" dirty="0" err="1"/>
              <a:t>neighbors</a:t>
            </a:r>
            <a:r>
              <a:rPr lang="en-GB" sz="1800" dirty="0"/>
              <a:t> currently have. </a:t>
            </a:r>
            <a:endParaRPr lang="en-GB" sz="1800" b="0" dirty="0"/>
          </a:p>
          <a:p>
            <a:pPr lvl="1"/>
            <a:r>
              <a:rPr lang="en-GB" sz="1800" b="0" dirty="0"/>
              <a:t>We can add information on some pre-labelled nodes</a:t>
            </a:r>
          </a:p>
          <a:p>
            <a:r>
              <a:rPr lang="en-GB" dirty="0"/>
              <a:t>Statistical inference: the Stochastic Block Model</a:t>
            </a:r>
          </a:p>
        </p:txBody>
      </p:sp>
    </p:spTree>
    <p:extLst>
      <p:ext uri="{BB962C8B-B14F-4D97-AF65-F5344CB8AC3E}">
        <p14:creationId xmlns:p14="http://schemas.microsoft.com/office/powerpoint/2010/main" val="3964965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p:txBody>
          <a:bodyPr/>
          <a:lstStyle/>
          <a:p>
            <a:r>
              <a:rPr lang="en-NL" dirty="0"/>
              <a:t>Problems with modularity maximization</a:t>
            </a:r>
          </a:p>
        </p:txBody>
      </p:sp>
      <p:pic>
        <p:nvPicPr>
          <p:cNvPr id="6" name="Picture 5">
            <a:extLst>
              <a:ext uri="{FF2B5EF4-FFF2-40B4-BE49-F238E27FC236}">
                <a16:creationId xmlns:a16="http://schemas.microsoft.com/office/drawing/2014/main" id="{1730A0E8-D910-B727-8DBA-45CE3FC374ED}"/>
              </a:ext>
            </a:extLst>
          </p:cNvPr>
          <p:cNvPicPr>
            <a:picLocks noChangeAspect="1"/>
          </p:cNvPicPr>
          <p:nvPr/>
        </p:nvPicPr>
        <p:blipFill>
          <a:blip r:embed="rId3"/>
          <a:stretch>
            <a:fillRect/>
          </a:stretch>
        </p:blipFill>
        <p:spPr>
          <a:xfrm>
            <a:off x="838200" y="1405681"/>
            <a:ext cx="9505208" cy="4987523"/>
          </a:xfrm>
          <a:prstGeom prst="rect">
            <a:avLst/>
          </a:prstGeom>
        </p:spPr>
      </p:pic>
    </p:spTree>
    <p:extLst>
      <p:ext uri="{BB962C8B-B14F-4D97-AF65-F5344CB8AC3E}">
        <p14:creationId xmlns:p14="http://schemas.microsoft.com/office/powerpoint/2010/main" val="52008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3A47-A5E3-B2C4-B48D-F3EF1AAAD9A3}"/>
              </a:ext>
            </a:extLst>
          </p:cNvPr>
          <p:cNvSpPr>
            <a:spLocks noGrp="1"/>
          </p:cNvSpPr>
          <p:nvPr>
            <p:ph type="title"/>
          </p:nvPr>
        </p:nvSpPr>
        <p:spPr>
          <a:xfrm>
            <a:off x="658915" y="-106920"/>
            <a:ext cx="10515600" cy="1325563"/>
          </a:xfrm>
        </p:spPr>
        <p:txBody>
          <a:bodyPr/>
          <a:lstStyle/>
          <a:p>
            <a:r>
              <a:rPr lang="en-NL" dirty="0"/>
              <a:t>Stochastic Block Model (SBM)</a:t>
            </a:r>
          </a:p>
        </p:txBody>
      </p:sp>
      <p:pic>
        <p:nvPicPr>
          <p:cNvPr id="4" name="Picture 2" descr="Representing various network topologies using stochastic block models ...">
            <a:extLst>
              <a:ext uri="{FF2B5EF4-FFF2-40B4-BE49-F238E27FC236}">
                <a16:creationId xmlns:a16="http://schemas.microsoft.com/office/drawing/2014/main" id="{0C5011FF-2347-7B3C-AADB-1B2F69F03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2440798"/>
            <a:ext cx="8659256" cy="4125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DC28CABA-69D2-2338-2A98-91EA86436A6D}"/>
              </a:ext>
            </a:extLst>
          </p:cNvPr>
          <p:cNvSpPr>
            <a:spLocks noGrp="1"/>
          </p:cNvSpPr>
          <p:nvPr>
            <p:ph type="body" idx="1"/>
          </p:nvPr>
        </p:nvSpPr>
        <p:spPr>
          <a:xfrm>
            <a:off x="658914" y="982476"/>
            <a:ext cx="10981543" cy="4667250"/>
          </a:xfrm>
        </p:spPr>
        <p:txBody>
          <a:bodyPr>
            <a:normAutofit/>
          </a:bodyPr>
          <a:lstStyle/>
          <a:p>
            <a:pPr marL="0" indent="0">
              <a:buNone/>
            </a:pPr>
            <a:r>
              <a:rPr lang="en-GB" b="0" dirty="0"/>
              <a:t>Defines communities as </a:t>
            </a:r>
            <a:r>
              <a:rPr lang="en-GB" b="0" i="1" dirty="0"/>
              <a:t>unique connectivity patterns</a:t>
            </a:r>
            <a:r>
              <a:rPr lang="en-GB" b="0" dirty="0"/>
              <a:t>, represented in a block matrix.</a:t>
            </a:r>
          </a:p>
          <a:p>
            <a:pPr marL="0" indent="0">
              <a:buNone/>
            </a:pPr>
            <a:r>
              <a:rPr lang="en-GB" b="0" dirty="0"/>
              <a:t>Can find other connectivity patterns apart from the ones defined by modularity maximization (“many connections within communities, few between communities”)</a:t>
            </a:r>
          </a:p>
          <a:p>
            <a:pPr marL="0" indent="0">
              <a:buNone/>
            </a:pPr>
            <a:r>
              <a:rPr lang="en-GB" b="0" dirty="0"/>
              <a:t>But very complex!</a:t>
            </a:r>
          </a:p>
        </p:txBody>
      </p:sp>
    </p:spTree>
    <p:extLst>
      <p:ext uri="{BB962C8B-B14F-4D97-AF65-F5344CB8AC3E}">
        <p14:creationId xmlns:p14="http://schemas.microsoft.com/office/powerpoint/2010/main" val="345351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8246" y="353180"/>
            <a:ext cx="10990242" cy="1189038"/>
          </a:xfrm>
        </p:spPr>
        <p:txBody>
          <a:bodyPr>
            <a:normAutofit/>
          </a:bodyPr>
          <a:lstStyle/>
          <a:p>
            <a:pPr fontAlgn="auto">
              <a:spcAft>
                <a:spcPts val="0"/>
              </a:spcAft>
            </a:pPr>
            <a:r>
              <a:rPr lang="en-GB" sz="4000" b="0" dirty="0"/>
              <a:t>1) They reflect underlying patterns (e.g. differences in power/preferences/roles/groups).</a:t>
            </a:r>
          </a:p>
        </p:txBody>
      </p:sp>
      <p:sp>
        <p:nvSpPr>
          <p:cNvPr id="3" name="Text Placeholder 1">
            <a:extLst>
              <a:ext uri="{FF2B5EF4-FFF2-40B4-BE49-F238E27FC236}">
                <a16:creationId xmlns:a16="http://schemas.microsoft.com/office/drawing/2014/main" id="{5F88AFDF-F18F-F94F-E702-E7EEF36469B8}"/>
              </a:ext>
            </a:extLst>
          </p:cNvPr>
          <p:cNvSpPr>
            <a:spLocks noGrp="1"/>
          </p:cNvSpPr>
          <p:nvPr>
            <p:ph type="body" sz="quarter" idx="11"/>
          </p:nvPr>
        </p:nvSpPr>
        <p:spPr>
          <a:xfrm>
            <a:off x="328246" y="1828800"/>
            <a:ext cx="11535508" cy="4571999"/>
          </a:xfrm>
        </p:spPr>
        <p:txBody>
          <a:bodyPr>
            <a:normAutofit/>
          </a:bodyPr>
          <a:lstStyle/>
          <a:p>
            <a:pPr fontAlgn="auto">
              <a:spcAft>
                <a:spcPts val="0"/>
              </a:spcAft>
            </a:pPr>
            <a:r>
              <a:rPr lang="en-GB" sz="2400" b="0" i="1" dirty="0"/>
              <a:t>Network of countries trading with each other: Which country has the most bargaining power?</a:t>
            </a:r>
          </a:p>
          <a:p>
            <a:pPr fontAlgn="auto">
              <a:spcAft>
                <a:spcPts val="0"/>
              </a:spcAft>
            </a:pPr>
            <a:endParaRPr lang="en-GB" sz="2400" b="0" i="1" dirty="0"/>
          </a:p>
          <a:p>
            <a:pPr fontAlgn="auto">
              <a:spcAft>
                <a:spcPts val="0"/>
              </a:spcAft>
            </a:pPr>
            <a:r>
              <a:rPr lang="en-GB" sz="2400" b="0" i="1" dirty="0"/>
              <a:t>Network of connections between politicians and companies: Who is the most politically influential company? Who is corrupt?</a:t>
            </a:r>
          </a:p>
          <a:p>
            <a:pPr fontAlgn="auto">
              <a:spcAft>
                <a:spcPts val="0"/>
              </a:spcAft>
            </a:pPr>
            <a:endParaRPr lang="en-GB" sz="2400" b="0" i="1" dirty="0"/>
          </a:p>
          <a:p>
            <a:pPr fontAlgn="auto">
              <a:spcAft>
                <a:spcPts val="0"/>
              </a:spcAft>
            </a:pPr>
            <a:r>
              <a:rPr lang="en-GB" sz="2400" b="0" i="1" dirty="0"/>
              <a:t>Network of email communication within a company: What type of roles do employees of a company play (coordination/innovation/etc)?</a:t>
            </a:r>
          </a:p>
          <a:p>
            <a:pPr fontAlgn="auto">
              <a:spcAft>
                <a:spcPts val="0"/>
              </a:spcAft>
            </a:pPr>
            <a:endParaRPr lang="en-GB" sz="2400" b="0" i="1" dirty="0"/>
          </a:p>
          <a:p>
            <a:pPr fontAlgn="auto">
              <a:spcAft>
                <a:spcPts val="0"/>
              </a:spcAft>
            </a:pPr>
            <a:r>
              <a:rPr lang="en-GB" sz="2400" b="0" i="1" dirty="0"/>
              <a:t>Network of online media referencing each other: What is the political ideology of media outlets?</a:t>
            </a:r>
            <a:endParaRPr lang="en-GB" sz="2400" b="0" dirty="0"/>
          </a:p>
          <a:p>
            <a:pPr fontAlgn="auto">
              <a:spcAft>
                <a:spcPts val="0"/>
              </a:spcAft>
            </a:pPr>
            <a:endParaRPr lang="en-GB" sz="2400" b="0" dirty="0"/>
          </a:p>
          <a:p>
            <a:endParaRPr lang="en-US" sz="2400" b="0" dirty="0"/>
          </a:p>
        </p:txBody>
      </p:sp>
    </p:spTree>
    <p:extLst>
      <p:ext uri="{BB962C8B-B14F-4D97-AF65-F5344CB8AC3E}">
        <p14:creationId xmlns:p14="http://schemas.microsoft.com/office/powerpoint/2010/main" val="3653535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5D7AD-D60C-6110-A0BB-8291D30C6C78}"/>
              </a:ext>
            </a:extLst>
          </p:cNvPr>
          <p:cNvPicPr>
            <a:picLocks noChangeAspect="1"/>
          </p:cNvPicPr>
          <p:nvPr/>
        </p:nvPicPr>
        <p:blipFill>
          <a:blip r:embed="rId2"/>
          <a:stretch>
            <a:fillRect/>
          </a:stretch>
        </p:blipFill>
        <p:spPr>
          <a:xfrm>
            <a:off x="451262" y="768884"/>
            <a:ext cx="11498604" cy="5358784"/>
          </a:xfrm>
          <a:prstGeom prst="rect">
            <a:avLst/>
          </a:prstGeom>
        </p:spPr>
      </p:pic>
      <p:sp>
        <p:nvSpPr>
          <p:cNvPr id="5" name="Title 1">
            <a:extLst>
              <a:ext uri="{FF2B5EF4-FFF2-40B4-BE49-F238E27FC236}">
                <a16:creationId xmlns:a16="http://schemas.microsoft.com/office/drawing/2014/main" id="{0179BC82-325D-7ED9-6D37-270D77E47E56}"/>
              </a:ext>
            </a:extLst>
          </p:cNvPr>
          <p:cNvSpPr>
            <a:spLocks noGrp="1"/>
          </p:cNvSpPr>
          <p:nvPr>
            <p:ph type="title"/>
          </p:nvPr>
        </p:nvSpPr>
        <p:spPr>
          <a:xfrm>
            <a:off x="534387" y="332468"/>
            <a:ext cx="2246581" cy="1325563"/>
          </a:xfrm>
        </p:spPr>
        <p:txBody>
          <a:bodyPr/>
          <a:lstStyle/>
          <a:p>
            <a:r>
              <a:rPr lang="en-NL" sz="2000" dirty="0"/>
              <a:t>Modularity</a:t>
            </a:r>
            <a:endParaRPr lang="en-NL" dirty="0"/>
          </a:p>
        </p:txBody>
      </p:sp>
      <p:sp>
        <p:nvSpPr>
          <p:cNvPr id="6" name="Title 1">
            <a:extLst>
              <a:ext uri="{FF2B5EF4-FFF2-40B4-BE49-F238E27FC236}">
                <a16:creationId xmlns:a16="http://schemas.microsoft.com/office/drawing/2014/main" id="{F2A14F25-D712-439E-6E4B-2E077868862A}"/>
              </a:ext>
            </a:extLst>
          </p:cNvPr>
          <p:cNvSpPr txBox="1">
            <a:spLocks/>
          </p:cNvSpPr>
          <p:nvPr/>
        </p:nvSpPr>
        <p:spPr>
          <a:xfrm>
            <a:off x="6537364" y="314655"/>
            <a:ext cx="2246581" cy="1325563"/>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i="0" kern="1200">
                <a:solidFill>
                  <a:srgbClr val="14424A"/>
                </a:solidFill>
                <a:latin typeface="Segoe UI"/>
                <a:ea typeface="+mj-ea"/>
                <a:cs typeface="Segoe UI"/>
              </a:defRPr>
            </a:lvl1pPr>
          </a:lstStyle>
          <a:p>
            <a:pPr fontAlgn="auto">
              <a:spcAft>
                <a:spcPts val="0"/>
              </a:spcAft>
            </a:pPr>
            <a:r>
              <a:rPr lang="en-NL" sz="2000" dirty="0"/>
              <a:t>SBM</a:t>
            </a:r>
            <a:endParaRPr lang="en-NL" dirty="0"/>
          </a:p>
        </p:txBody>
      </p:sp>
      <p:sp>
        <p:nvSpPr>
          <p:cNvPr id="7" name="TextBox 6">
            <a:extLst>
              <a:ext uri="{FF2B5EF4-FFF2-40B4-BE49-F238E27FC236}">
                <a16:creationId xmlns:a16="http://schemas.microsoft.com/office/drawing/2014/main" id="{FF58AD18-FB80-5DFA-4381-A4087FAEB08A}"/>
              </a:ext>
            </a:extLst>
          </p:cNvPr>
          <p:cNvSpPr txBox="1"/>
          <p:nvPr/>
        </p:nvSpPr>
        <p:spPr>
          <a:xfrm>
            <a:off x="167017" y="6482199"/>
            <a:ext cx="12098377" cy="307777"/>
          </a:xfrm>
          <a:prstGeom prst="rect">
            <a:avLst/>
          </a:prstGeom>
          <a:noFill/>
        </p:spPr>
        <p:txBody>
          <a:bodyPr wrap="none" rtlCol="0">
            <a:spAutoFit/>
          </a:bodyPr>
          <a:lstStyle/>
          <a:p>
            <a:r>
              <a:rPr lang="en-GB" sz="1400" dirty="0"/>
              <a:t>Peel, L., Peixoto, T. P., &amp; De Domenico, M. (2022). Statistical inference links data and theory in network science. </a:t>
            </a:r>
            <a:r>
              <a:rPr lang="en-GB" sz="1400" i="1" dirty="0"/>
              <a:t>Nature Communications</a:t>
            </a:r>
            <a:r>
              <a:rPr lang="en-GB" sz="1400" dirty="0"/>
              <a:t>, </a:t>
            </a:r>
            <a:r>
              <a:rPr lang="en-GB" sz="1400" i="1" dirty="0"/>
              <a:t>13</a:t>
            </a:r>
            <a:r>
              <a:rPr lang="en-GB" sz="1400" dirty="0"/>
              <a:t>(1), 6794.</a:t>
            </a:r>
            <a:endParaRPr lang="en-NL" sz="1400" dirty="0"/>
          </a:p>
        </p:txBody>
      </p:sp>
    </p:spTree>
    <p:extLst>
      <p:ext uri="{BB962C8B-B14F-4D97-AF65-F5344CB8AC3E}">
        <p14:creationId xmlns:p14="http://schemas.microsoft.com/office/powerpoint/2010/main" val="3328242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4098" name="Picture 2" descr="Core-periphery structure, a characteristic of many Social Media networks (Leskovec et al. 2008)">
            <a:extLst>
              <a:ext uri="{FF2B5EF4-FFF2-40B4-BE49-F238E27FC236}">
                <a16:creationId xmlns:a16="http://schemas.microsoft.com/office/drawing/2014/main" id="{C97519CC-3AC7-11FC-1928-E8A5C48E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94009"/>
            <a:ext cx="9451521" cy="4876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C1A27C-7B1E-847A-2A87-A815BDFFB98A}"/>
              </a:ext>
            </a:extLst>
          </p:cNvPr>
          <p:cNvSpPr txBox="1"/>
          <p:nvPr/>
        </p:nvSpPr>
        <p:spPr>
          <a:xfrm>
            <a:off x="725714" y="6289675"/>
            <a:ext cx="2454518" cy="646331"/>
          </a:xfrm>
          <a:prstGeom prst="rect">
            <a:avLst/>
          </a:prstGeom>
          <a:noFill/>
        </p:spPr>
        <p:txBody>
          <a:bodyPr wrap="none" rtlCol="0">
            <a:spAutoFit/>
          </a:bodyPr>
          <a:lstStyle/>
          <a:p>
            <a:r>
              <a:rPr lang="en-GB" dirty="0"/>
              <a:t>(</a:t>
            </a:r>
            <a:r>
              <a:rPr lang="en-GB" dirty="0" err="1"/>
              <a:t>Leskovec</a:t>
            </a:r>
            <a:r>
              <a:rPr lang="en-GB" dirty="0"/>
              <a:t> et al. 2008)</a:t>
            </a:r>
          </a:p>
          <a:p>
            <a:endParaRPr lang="en-NL" dirty="0"/>
          </a:p>
        </p:txBody>
      </p:sp>
      <p:sp>
        <p:nvSpPr>
          <p:cNvPr id="5" name="Title 1">
            <a:extLst>
              <a:ext uri="{FF2B5EF4-FFF2-40B4-BE49-F238E27FC236}">
                <a16:creationId xmlns:a16="http://schemas.microsoft.com/office/drawing/2014/main" id="{80DC19F2-62AC-35F4-006C-63625D1081B7}"/>
              </a:ext>
            </a:extLst>
          </p:cNvPr>
          <p:cNvSpPr>
            <a:spLocks noGrp="1"/>
          </p:cNvSpPr>
          <p:nvPr>
            <p:ph type="title"/>
          </p:nvPr>
        </p:nvSpPr>
        <p:spPr>
          <a:xfrm>
            <a:off x="838200" y="176439"/>
            <a:ext cx="10515600" cy="1325563"/>
          </a:xfrm>
        </p:spPr>
        <p:txBody>
          <a:bodyPr/>
          <a:lstStyle/>
          <a:p>
            <a:r>
              <a:rPr lang="en-NL" dirty="0"/>
              <a:t>What communities would modularity maximization find in a core-periphery network? </a:t>
            </a:r>
            <a:r>
              <a:rPr lang="en-GB" dirty="0"/>
              <a:t>W</a:t>
            </a:r>
            <a:r>
              <a:rPr lang="en-NL" dirty="0"/>
              <a:t>hat about SBM?</a:t>
            </a:r>
          </a:p>
        </p:txBody>
      </p:sp>
    </p:spTree>
    <p:extLst>
      <p:ext uri="{BB962C8B-B14F-4D97-AF65-F5344CB8AC3E}">
        <p14:creationId xmlns:p14="http://schemas.microsoft.com/office/powerpoint/2010/main" val="1333701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Many good partitions exist!</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20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D784-59C1-2308-6528-26CE22640532}"/>
              </a:ext>
            </a:extLst>
          </p:cNvPr>
          <p:cNvSpPr>
            <a:spLocks noGrp="1"/>
          </p:cNvSpPr>
          <p:nvPr>
            <p:ph type="title"/>
          </p:nvPr>
        </p:nvSpPr>
        <p:spPr>
          <a:xfrm>
            <a:off x="1223158" y="2454829"/>
            <a:ext cx="9197439" cy="798657"/>
          </a:xfrm>
        </p:spPr>
        <p:txBody>
          <a:bodyPr>
            <a:normAutofit/>
          </a:bodyPr>
          <a:lstStyle/>
          <a:p>
            <a:r>
              <a:rPr lang="en-NL" dirty="0"/>
              <a:t>There may be many good ways to partition a network, some unrelated to the node attributes you have!</a:t>
            </a:r>
          </a:p>
        </p:txBody>
      </p:sp>
    </p:spTree>
    <p:extLst>
      <p:ext uri="{BB962C8B-B14F-4D97-AF65-F5344CB8AC3E}">
        <p14:creationId xmlns:p14="http://schemas.microsoft.com/office/powerpoint/2010/main" val="2715938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Some other type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4633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5548115" cy="923330"/>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8246" y="353180"/>
            <a:ext cx="10949353" cy="1189038"/>
          </a:xfrm>
        </p:spPr>
        <p:txBody>
          <a:bodyPr/>
          <a:lstStyle/>
          <a:p>
            <a:pPr fontAlgn="auto">
              <a:spcAft>
                <a:spcPts val="0"/>
              </a:spcAft>
            </a:pPr>
            <a:r>
              <a:rPr lang="en-GB" sz="4000" b="0" dirty="0"/>
              <a:t>2) They constrain/facilitate future change. </a:t>
            </a:r>
          </a:p>
        </p:txBody>
      </p:sp>
      <p:sp>
        <p:nvSpPr>
          <p:cNvPr id="5" name="Text Placeholder 4">
            <a:extLst>
              <a:ext uri="{FF2B5EF4-FFF2-40B4-BE49-F238E27FC236}">
                <a16:creationId xmlns:a16="http://schemas.microsoft.com/office/drawing/2014/main" id="{19F7415F-397D-62B4-203E-21269866C6DB}"/>
              </a:ext>
            </a:extLst>
          </p:cNvPr>
          <p:cNvSpPr>
            <a:spLocks noGrp="1"/>
          </p:cNvSpPr>
          <p:nvPr>
            <p:ph type="body" sz="quarter" idx="11"/>
          </p:nvPr>
        </p:nvSpPr>
        <p:spPr/>
        <p:txBody>
          <a:bodyPr/>
          <a:lstStyle/>
          <a:p>
            <a:endParaRPr lang="en-NL"/>
          </a:p>
        </p:txBody>
      </p:sp>
      <p:sp>
        <p:nvSpPr>
          <p:cNvPr id="6" name="Text Placeholder 1">
            <a:extLst>
              <a:ext uri="{FF2B5EF4-FFF2-40B4-BE49-F238E27FC236}">
                <a16:creationId xmlns:a16="http://schemas.microsoft.com/office/drawing/2014/main" id="{AF18E5DE-FDA3-4708-D168-8636E2AE8DBC}"/>
              </a:ext>
            </a:extLst>
          </p:cNvPr>
          <p:cNvSpPr txBox="1">
            <a:spLocks/>
          </p:cNvSpPr>
          <p:nvPr/>
        </p:nvSpPr>
        <p:spPr>
          <a:xfrm>
            <a:off x="6408504" y="2058665"/>
            <a:ext cx="5021496" cy="5326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fontAlgn="auto">
              <a:spcAft>
                <a:spcPts val="0"/>
              </a:spcAft>
            </a:pPr>
            <a:r>
              <a:rPr lang="en-US" sz="2000" b="0" dirty="0">
                <a:solidFill>
                  <a:schemeClr val="tx1"/>
                </a:solidFill>
              </a:rPr>
              <a:t>Which person would you vaccinate first?</a:t>
            </a:r>
            <a:r>
              <a:rPr lang="en-US" sz="2000" dirty="0">
                <a:solidFill>
                  <a:schemeClr val="tx1"/>
                </a:solidFill>
              </a:rPr>
              <a:t> </a:t>
            </a:r>
          </a:p>
          <a:p>
            <a:pPr marL="54864" lvl="1" indent="0" fontAlgn="auto">
              <a:spcAft>
                <a:spcPts val="0"/>
              </a:spcAft>
              <a:buFont typeface="Arial" panose="020B0604020202020204" pitchFamily="34" charset="0"/>
              <a:buNone/>
            </a:pPr>
            <a:endParaRPr lang="en-US" sz="2000" dirty="0">
              <a:solidFill>
                <a:schemeClr val="tx1"/>
              </a:solidFill>
            </a:endParaRPr>
          </a:p>
          <a:p>
            <a:pPr marL="569214" lvl="1" indent="-228600" fontAlgn="auto">
              <a:spcAft>
                <a:spcPts val="0"/>
              </a:spcAft>
            </a:pPr>
            <a:endParaRPr lang="en-US" sz="2000" dirty="0">
              <a:solidFill>
                <a:schemeClr val="tx1"/>
              </a:solidFill>
            </a:endParaRPr>
          </a:p>
          <a:p>
            <a:pPr marL="569214" lvl="1" indent="-228600" fontAlgn="auto">
              <a:spcAft>
                <a:spcPts val="0"/>
              </a:spcAft>
            </a:pPr>
            <a:endParaRPr lang="en-US" sz="2000" dirty="0">
              <a:solidFill>
                <a:schemeClr val="tx1"/>
              </a:solidFill>
            </a:endParaRPr>
          </a:p>
        </p:txBody>
      </p:sp>
      <p:grpSp>
        <p:nvGrpSpPr>
          <p:cNvPr id="7" name="Group 6">
            <a:extLst>
              <a:ext uri="{FF2B5EF4-FFF2-40B4-BE49-F238E27FC236}">
                <a16:creationId xmlns:a16="http://schemas.microsoft.com/office/drawing/2014/main" id="{C02AC898-84BB-8F70-B573-8183CBDB5EAB}"/>
              </a:ext>
            </a:extLst>
          </p:cNvPr>
          <p:cNvGrpSpPr/>
          <p:nvPr/>
        </p:nvGrpSpPr>
        <p:grpSpPr>
          <a:xfrm>
            <a:off x="676561" y="1689386"/>
            <a:ext cx="5419439" cy="3843623"/>
            <a:chOff x="5714436" y="2039814"/>
            <a:chExt cx="5419439" cy="3843623"/>
          </a:xfrm>
        </p:grpSpPr>
        <p:pic>
          <p:nvPicPr>
            <p:cNvPr id="8" name="Picture 7">
              <a:extLst>
                <a:ext uri="{FF2B5EF4-FFF2-40B4-BE49-F238E27FC236}">
                  <a16:creationId xmlns:a16="http://schemas.microsoft.com/office/drawing/2014/main" id="{51BD26DD-6D96-AE20-A77E-B4CB608DF369}"/>
                </a:ext>
              </a:extLst>
            </p:cNvPr>
            <p:cNvPicPr>
              <a:picLocks noChangeAspect="1"/>
            </p:cNvPicPr>
            <p:nvPr/>
          </p:nvPicPr>
          <p:blipFill rotWithShape="1">
            <a:blip r:embed="rId3"/>
            <a:srcRect r="5533" b="2"/>
            <a:stretch/>
          </p:blipFill>
          <p:spPr>
            <a:xfrm>
              <a:off x="5714436" y="2039814"/>
              <a:ext cx="5419439" cy="3843623"/>
            </a:xfrm>
            <a:prstGeom prst="rect">
              <a:avLst/>
            </a:prstGeom>
          </p:spPr>
        </p:pic>
        <p:sp>
          <p:nvSpPr>
            <p:cNvPr id="9" name="Rectangle 8">
              <a:extLst>
                <a:ext uri="{FF2B5EF4-FFF2-40B4-BE49-F238E27FC236}">
                  <a16:creationId xmlns:a16="http://schemas.microsoft.com/office/drawing/2014/main" id="{C5F3DE76-4683-57B4-A40C-EFC576770EF2}"/>
                </a:ext>
              </a:extLst>
            </p:cNvPr>
            <p:cNvSpPr/>
            <p:nvPr/>
          </p:nvSpPr>
          <p:spPr>
            <a:xfrm>
              <a:off x="7891397" y="4266968"/>
              <a:ext cx="674093" cy="588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25FBED1A-4DB6-74EC-B147-5AF7AD18C759}"/>
                </a:ext>
              </a:extLst>
            </p:cNvPr>
            <p:cNvPicPr>
              <a:picLocks noChangeAspect="1"/>
            </p:cNvPicPr>
            <p:nvPr/>
          </p:nvPicPr>
          <p:blipFill rotWithShape="1">
            <a:blip r:embed="rId3"/>
            <a:srcRect l="51447" t="54907" r="44151" b="40598"/>
            <a:stretch/>
          </p:blipFill>
          <p:spPr>
            <a:xfrm rot="6754733" flipV="1">
              <a:off x="8347060" y="4358304"/>
              <a:ext cx="252494" cy="172771"/>
            </a:xfrm>
            <a:prstGeom prst="rect">
              <a:avLst/>
            </a:prstGeom>
          </p:spPr>
        </p:pic>
        <p:sp>
          <p:nvSpPr>
            <p:cNvPr id="11" name="Rectangle 10">
              <a:extLst>
                <a:ext uri="{FF2B5EF4-FFF2-40B4-BE49-F238E27FC236}">
                  <a16:creationId xmlns:a16="http://schemas.microsoft.com/office/drawing/2014/main" id="{FE445965-7DEE-09F2-4F09-E35AECB091FF}"/>
                </a:ext>
              </a:extLst>
            </p:cNvPr>
            <p:cNvSpPr/>
            <p:nvPr/>
          </p:nvSpPr>
          <p:spPr>
            <a:xfrm rot="21340229">
              <a:off x="8503525" y="4452375"/>
              <a:ext cx="220421" cy="299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Connector 11">
              <a:extLst>
                <a:ext uri="{FF2B5EF4-FFF2-40B4-BE49-F238E27FC236}">
                  <a16:creationId xmlns:a16="http://schemas.microsoft.com/office/drawing/2014/main" id="{B6E9CE68-0761-CDC3-D603-D48E6CF8D71A}"/>
                </a:ext>
              </a:extLst>
            </p:cNvPr>
            <p:cNvCxnSpPr>
              <a:cxnSpLocks/>
            </p:cNvCxnSpPr>
            <p:nvPr/>
          </p:nvCxnSpPr>
          <p:spPr>
            <a:xfrm>
              <a:off x="8472913" y="4514224"/>
              <a:ext cx="262023" cy="22973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 Placeholder 1">
            <a:extLst>
              <a:ext uri="{FF2B5EF4-FFF2-40B4-BE49-F238E27FC236}">
                <a16:creationId xmlns:a16="http://schemas.microsoft.com/office/drawing/2014/main" id="{E3186DB8-76F4-B798-FE03-561C8C16D0BB}"/>
              </a:ext>
            </a:extLst>
          </p:cNvPr>
          <p:cNvSpPr txBox="1">
            <a:spLocks/>
          </p:cNvSpPr>
          <p:nvPr/>
        </p:nvSpPr>
        <p:spPr>
          <a:xfrm>
            <a:off x="676562" y="5602751"/>
            <a:ext cx="5419438" cy="7747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sz="1400" b="0" i="1" dirty="0"/>
              <a:t>Block, P., Hoffman, M., Raabe, I. J., Dowd, J. B., Rahal, C., Kashyap, R., &amp; Mills, M. C. (2020). Social network-based distancing strategies to flatten the COVID-19 curve in a post-lockdown world. Nature human behaviour, 4(6), 588-596.</a:t>
            </a:r>
          </a:p>
        </p:txBody>
      </p:sp>
      <p:sp>
        <p:nvSpPr>
          <p:cNvPr id="15" name="Text Placeholder 1">
            <a:extLst>
              <a:ext uri="{FF2B5EF4-FFF2-40B4-BE49-F238E27FC236}">
                <a16:creationId xmlns:a16="http://schemas.microsoft.com/office/drawing/2014/main" id="{3EA2031C-E43B-FD33-2419-DB465F8BAC3A}"/>
              </a:ext>
            </a:extLst>
          </p:cNvPr>
          <p:cNvSpPr txBox="1">
            <a:spLocks/>
          </p:cNvSpPr>
          <p:nvPr/>
        </p:nvSpPr>
        <p:spPr>
          <a:xfrm>
            <a:off x="6437531" y="3688667"/>
            <a:ext cx="5419439" cy="1397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fontAlgn="auto">
              <a:spcAft>
                <a:spcPts val="0"/>
              </a:spcAft>
            </a:pPr>
            <a:r>
              <a:rPr lang="en-US" sz="2000" b="0" dirty="0">
                <a:solidFill>
                  <a:schemeClr val="tx1"/>
                </a:solidFill>
              </a:rPr>
              <a:t>Networks allow us to understand dynamics: epidemics, contagion, development</a:t>
            </a:r>
            <a:endParaRPr lang="en-US" sz="2000" dirty="0">
              <a:solidFill>
                <a:schemeClr val="tx1"/>
              </a:solidFill>
            </a:endParaRPr>
          </a:p>
        </p:txBody>
      </p:sp>
      <p:pic>
        <p:nvPicPr>
          <p:cNvPr id="3" name="Picture 2" descr="Baby Logo PNG Transparent Images Free Download | Vector Files | Pngtree">
            <a:extLst>
              <a:ext uri="{FF2B5EF4-FFF2-40B4-BE49-F238E27FC236}">
                <a16:creationId xmlns:a16="http://schemas.microsoft.com/office/drawing/2014/main" id="{5D18951E-D046-0A01-186F-3CB84CF5F1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3575860" y="3095730"/>
            <a:ext cx="378836" cy="47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5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3D37-68F3-ABBC-3B18-486F838950F4}"/>
              </a:ext>
            </a:extLst>
          </p:cNvPr>
          <p:cNvSpPr>
            <a:spLocks noGrp="1"/>
          </p:cNvSpPr>
          <p:nvPr>
            <p:ph type="title"/>
          </p:nvPr>
        </p:nvSpPr>
        <p:spPr/>
        <p:txBody>
          <a:bodyPr/>
          <a:lstStyle/>
          <a:p>
            <a:r>
              <a:rPr lang="en-NL" dirty="0"/>
              <a:t>Want to learn more about networks?</a:t>
            </a:r>
          </a:p>
        </p:txBody>
      </p:sp>
      <p:sp>
        <p:nvSpPr>
          <p:cNvPr id="3" name="Text Placeholder 2">
            <a:extLst>
              <a:ext uri="{FF2B5EF4-FFF2-40B4-BE49-F238E27FC236}">
                <a16:creationId xmlns:a16="http://schemas.microsoft.com/office/drawing/2014/main" id="{DFC4E2E5-A695-DCD8-7AEB-67150D32F740}"/>
              </a:ext>
            </a:extLst>
          </p:cNvPr>
          <p:cNvSpPr>
            <a:spLocks noGrp="1"/>
          </p:cNvSpPr>
          <p:nvPr>
            <p:ph type="body" idx="1"/>
          </p:nvPr>
        </p:nvSpPr>
        <p:spPr/>
        <p:txBody>
          <a:bodyPr/>
          <a:lstStyle/>
          <a:p>
            <a:r>
              <a:rPr lang="en-NL" dirty="0"/>
              <a:t>L</a:t>
            </a:r>
            <a:r>
              <a:rPr lang="en-GB" dirty="0"/>
              <a:t>a</a:t>
            </a:r>
            <a:r>
              <a:rPr lang="en-NL" dirty="0"/>
              <a:t>st practical, make sure to finish the first part</a:t>
            </a:r>
          </a:p>
          <a:p>
            <a:endParaRPr lang="en-NL" dirty="0"/>
          </a:p>
          <a:p>
            <a:r>
              <a:rPr lang="en-NL" dirty="0"/>
              <a:t>Next week: No lecture, EXAM on location</a:t>
            </a:r>
          </a:p>
        </p:txBody>
      </p:sp>
      <p:pic>
        <p:nvPicPr>
          <p:cNvPr id="7" name="Picture 6" descr="A close-up of a computer screen&#10;&#10;Description automatically generated">
            <a:extLst>
              <a:ext uri="{FF2B5EF4-FFF2-40B4-BE49-F238E27FC236}">
                <a16:creationId xmlns:a16="http://schemas.microsoft.com/office/drawing/2014/main" id="{A6513F90-E270-39F8-157B-6EB83AA7FA9E}"/>
              </a:ext>
            </a:extLst>
          </p:cNvPr>
          <p:cNvPicPr>
            <a:picLocks noChangeAspect="1"/>
          </p:cNvPicPr>
          <p:nvPr/>
        </p:nvPicPr>
        <p:blipFill>
          <a:blip r:embed="rId3"/>
          <a:stretch>
            <a:fillRect/>
          </a:stretch>
        </p:blipFill>
        <p:spPr>
          <a:xfrm>
            <a:off x="0" y="1441173"/>
            <a:ext cx="12227320" cy="3987169"/>
          </a:xfrm>
          <a:prstGeom prst="rect">
            <a:avLst/>
          </a:prstGeom>
        </p:spPr>
      </p:pic>
    </p:spTree>
    <p:extLst>
      <p:ext uri="{BB962C8B-B14F-4D97-AF65-F5344CB8AC3E}">
        <p14:creationId xmlns:p14="http://schemas.microsoft.com/office/powerpoint/2010/main" val="819484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379914"/>
            <a:ext cx="9141397" cy="1231106"/>
          </a:xfrm>
        </p:spPr>
        <p:txBody>
          <a:bodyPr/>
          <a:lstStyle/>
          <a:p>
            <a:r>
              <a:rPr lang="en-NL" dirty="0"/>
              <a:t>Networks at CBS</a:t>
            </a:r>
            <a:br>
              <a:rPr lang="en-NL" dirty="0"/>
            </a:br>
            <a:r>
              <a:rPr lang="en-NL" dirty="0"/>
              <a:t>(POPNET data)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07198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459776" y="519130"/>
            <a:ext cx="5334000" cy="2411905"/>
          </a:xfrm>
        </p:spPr>
        <p:txBody>
          <a:bodyPr>
            <a:normAutofit/>
          </a:bodyPr>
          <a:lstStyle/>
          <a:p>
            <a:r>
              <a:rPr lang="en-NL" b="0" dirty="0">
                <a:sym typeface="Wingdings" pitchFamily="2" charset="2"/>
              </a:rPr>
              <a:t>Every person in the Netherlands</a:t>
            </a:r>
          </a:p>
          <a:p>
            <a:endParaRPr lang="en-NL" b="0" dirty="0">
              <a:sym typeface="Wingdings" pitchFamily="2" charset="2"/>
            </a:endParaRPr>
          </a:p>
          <a:p>
            <a:endParaRPr lang="en-NL" b="0" dirty="0">
              <a:sym typeface="Wingdings" pitchFamily="2" charset="2"/>
            </a:endParaRPr>
          </a:p>
        </p:txBody>
      </p:sp>
      <p:pic>
        <p:nvPicPr>
          <p:cNvPr id="4" name="Picture 3" descr="A map with lines and dots&#10;&#10;Description automatically generated">
            <a:extLst>
              <a:ext uri="{FF2B5EF4-FFF2-40B4-BE49-F238E27FC236}">
                <a16:creationId xmlns:a16="http://schemas.microsoft.com/office/drawing/2014/main" id="{31B68805-DF2F-3F0E-2C3E-80D00F760AD8}"/>
              </a:ext>
            </a:extLst>
          </p:cNvPr>
          <p:cNvPicPr>
            <a:picLocks noChangeAspect="1"/>
          </p:cNvPicPr>
          <p:nvPr/>
        </p:nvPicPr>
        <p:blipFill>
          <a:blip r:embed="rId3"/>
          <a:stretch>
            <a:fillRect/>
          </a:stretch>
        </p:blipFill>
        <p:spPr>
          <a:xfrm>
            <a:off x="408447" y="1242691"/>
            <a:ext cx="3609743" cy="4020153"/>
          </a:xfrm>
          <a:prstGeom prst="rect">
            <a:avLst/>
          </a:prstGeom>
        </p:spPr>
      </p:pic>
      <p:pic>
        <p:nvPicPr>
          <p:cNvPr id="44" name="Picture 43" descr="A close-up of several triangles&#10;&#10;Description automatically generated">
            <a:extLst>
              <a:ext uri="{FF2B5EF4-FFF2-40B4-BE49-F238E27FC236}">
                <a16:creationId xmlns:a16="http://schemas.microsoft.com/office/drawing/2014/main" id="{6A870044-3ED4-DF1F-F823-D38B980F0F6F}"/>
              </a:ext>
            </a:extLst>
          </p:cNvPr>
          <p:cNvPicPr>
            <a:picLocks noChangeAspect="1"/>
          </p:cNvPicPr>
          <p:nvPr/>
        </p:nvPicPr>
        <p:blipFill>
          <a:blip r:embed="rId4"/>
          <a:stretch>
            <a:fillRect/>
          </a:stretch>
        </p:blipFill>
        <p:spPr>
          <a:xfrm>
            <a:off x="4069519" y="2427068"/>
            <a:ext cx="7877397" cy="3160929"/>
          </a:xfrm>
          <a:prstGeom prst="rect">
            <a:avLst/>
          </a:prstGeom>
        </p:spPr>
      </p:pic>
      <p:sp>
        <p:nvSpPr>
          <p:cNvPr id="46" name="TextBox 45">
            <a:extLst>
              <a:ext uri="{FF2B5EF4-FFF2-40B4-BE49-F238E27FC236}">
                <a16:creationId xmlns:a16="http://schemas.microsoft.com/office/drawing/2014/main" id="{68E75E04-72AC-B98A-5629-6E9F6500D3F8}"/>
              </a:ext>
            </a:extLst>
          </p:cNvPr>
          <p:cNvSpPr txBox="1"/>
          <p:nvPr/>
        </p:nvSpPr>
        <p:spPr>
          <a:xfrm>
            <a:off x="9541668" y="6797841"/>
            <a:ext cx="2223686" cy="369332"/>
          </a:xfrm>
          <a:prstGeom prst="rect">
            <a:avLst/>
          </a:prstGeom>
          <a:noFill/>
        </p:spPr>
        <p:txBody>
          <a:bodyPr wrap="none" rtlCol="0">
            <a:spAutoFit/>
          </a:bodyPr>
          <a:lstStyle/>
          <a:p>
            <a:pPr algn="r"/>
            <a:r>
              <a:rPr lang="en-GB" dirty="0" err="1"/>
              <a:t>Kazmina</a:t>
            </a:r>
            <a:r>
              <a:rPr lang="en-GB" dirty="0"/>
              <a:t> et al, 2024</a:t>
            </a:r>
            <a:endParaRPr lang="en-NL" dirty="0"/>
          </a:p>
        </p:txBody>
      </p:sp>
      <p:sp>
        <p:nvSpPr>
          <p:cNvPr id="5" name="Text Placeholder 14">
            <a:extLst>
              <a:ext uri="{FF2B5EF4-FFF2-40B4-BE49-F238E27FC236}">
                <a16:creationId xmlns:a16="http://schemas.microsoft.com/office/drawing/2014/main" id="{EFC61E2D-95C8-E068-470D-1DB7257C378B}"/>
              </a:ext>
            </a:extLst>
          </p:cNvPr>
          <p:cNvSpPr txBox="1">
            <a:spLocks/>
          </p:cNvSpPr>
          <p:nvPr/>
        </p:nvSpPr>
        <p:spPr>
          <a:xfrm>
            <a:off x="408447" y="6301214"/>
            <a:ext cx="5334000" cy="55678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b="0" dirty="0">
                <a:solidFill>
                  <a:schemeClr val="tx1"/>
                </a:solidFill>
              </a:rPr>
              <a:t>Images: Eszter </a:t>
            </a:r>
            <a:r>
              <a:rPr lang="en-GB" sz="1800" b="0" dirty="0" err="1">
                <a:solidFill>
                  <a:schemeClr val="tx1"/>
                </a:solidFill>
                <a:effectLst/>
                <a:latin typeface="OpenSans"/>
              </a:rPr>
              <a:t>Bokányi</a:t>
            </a:r>
            <a:r>
              <a:rPr lang="en-GB" sz="1800" b="0" dirty="0">
                <a:solidFill>
                  <a:schemeClr val="tx1"/>
                </a:solidFill>
                <a:effectLst/>
                <a:latin typeface="OpenSans"/>
              </a:rPr>
              <a:t> (POPNET)</a:t>
            </a:r>
            <a:br>
              <a:rPr lang="en-GB" sz="1800" b="0" dirty="0">
                <a:solidFill>
                  <a:schemeClr val="tx1"/>
                </a:solidFill>
                <a:effectLst/>
                <a:latin typeface="OpenSans"/>
              </a:rPr>
            </a:br>
            <a:endParaRPr lang="en-GB" b="0" dirty="0">
              <a:solidFill>
                <a:schemeClr val="tx1"/>
              </a:solidFill>
              <a:effectLst/>
            </a:endParaRPr>
          </a:p>
          <a:p>
            <a:pPr fontAlgn="auto">
              <a:spcAft>
                <a:spcPts val="0"/>
              </a:spcAft>
            </a:pPr>
            <a:endParaRPr lang="en-NL" b="0" dirty="0">
              <a:solidFill>
                <a:schemeClr val="tx1"/>
              </a:solidFill>
              <a:sym typeface="Wingdings" pitchFamily="2" charset="2"/>
            </a:endParaRPr>
          </a:p>
        </p:txBody>
      </p:sp>
    </p:spTree>
    <p:extLst>
      <p:ext uri="{BB962C8B-B14F-4D97-AF65-F5344CB8AC3E}">
        <p14:creationId xmlns:p14="http://schemas.microsoft.com/office/powerpoint/2010/main" val="319527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70DE4-7A13-1D53-7B3C-FE7E11EC8BF9}"/>
              </a:ext>
            </a:extLst>
          </p:cNvPr>
          <p:cNvPicPr>
            <a:picLocks noChangeAspect="1"/>
          </p:cNvPicPr>
          <p:nvPr/>
        </p:nvPicPr>
        <p:blipFill>
          <a:blip r:embed="rId3"/>
          <a:stretch>
            <a:fillRect/>
          </a:stretch>
        </p:blipFill>
        <p:spPr>
          <a:xfrm>
            <a:off x="6096000" y="172692"/>
            <a:ext cx="5651809" cy="2443040"/>
          </a:xfrm>
          <a:prstGeom prst="rect">
            <a:avLst/>
          </a:prstGeom>
        </p:spPr>
      </p:pic>
      <p:pic>
        <p:nvPicPr>
          <p:cNvPr id="18" name="Picture 17">
            <a:extLst>
              <a:ext uri="{FF2B5EF4-FFF2-40B4-BE49-F238E27FC236}">
                <a16:creationId xmlns:a16="http://schemas.microsoft.com/office/drawing/2014/main" id="{CE195205-F809-F2B3-5A48-212C42F65614}"/>
              </a:ext>
            </a:extLst>
          </p:cNvPr>
          <p:cNvPicPr>
            <a:picLocks noChangeAspect="1"/>
          </p:cNvPicPr>
          <p:nvPr/>
        </p:nvPicPr>
        <p:blipFill>
          <a:blip r:embed="rId4"/>
          <a:stretch>
            <a:fillRect/>
          </a:stretch>
        </p:blipFill>
        <p:spPr>
          <a:xfrm>
            <a:off x="139391" y="1936197"/>
            <a:ext cx="7772400" cy="4271718"/>
          </a:xfrm>
          <a:prstGeom prst="rect">
            <a:avLst/>
          </a:prstGeom>
        </p:spPr>
      </p:pic>
      <p:sp>
        <p:nvSpPr>
          <p:cNvPr id="4" name="Text Placeholder 3">
            <a:extLst>
              <a:ext uri="{FF2B5EF4-FFF2-40B4-BE49-F238E27FC236}">
                <a16:creationId xmlns:a16="http://schemas.microsoft.com/office/drawing/2014/main" id="{19954DDF-FC4D-FB51-E1BA-13730D0A59DF}"/>
              </a:ext>
            </a:extLst>
          </p:cNvPr>
          <p:cNvSpPr>
            <a:spLocks noGrp="1"/>
          </p:cNvSpPr>
          <p:nvPr>
            <p:ph type="body" sz="quarter" idx="11"/>
          </p:nvPr>
        </p:nvSpPr>
        <p:spPr>
          <a:xfrm>
            <a:off x="139391" y="345327"/>
            <a:ext cx="5334000" cy="5218461"/>
          </a:xfrm>
        </p:spPr>
        <p:txBody>
          <a:bodyPr/>
          <a:lstStyle/>
          <a:p>
            <a:r>
              <a:rPr lang="en-NL" dirty="0"/>
              <a:t>Data</a:t>
            </a:r>
          </a:p>
        </p:txBody>
      </p:sp>
      <p:sp>
        <p:nvSpPr>
          <p:cNvPr id="7" name="TextBox 6">
            <a:extLst>
              <a:ext uri="{FF2B5EF4-FFF2-40B4-BE49-F238E27FC236}">
                <a16:creationId xmlns:a16="http://schemas.microsoft.com/office/drawing/2014/main" id="{4AFD7877-A183-EDA1-8767-3B52AB2DE7DA}"/>
              </a:ext>
            </a:extLst>
          </p:cNvPr>
          <p:cNvSpPr txBox="1"/>
          <p:nvPr/>
        </p:nvSpPr>
        <p:spPr>
          <a:xfrm>
            <a:off x="7232360" y="5618874"/>
            <a:ext cx="2040943" cy="369332"/>
          </a:xfrm>
          <a:prstGeom prst="rect">
            <a:avLst/>
          </a:prstGeom>
          <a:noFill/>
        </p:spPr>
        <p:txBody>
          <a:bodyPr wrap="none" rtlCol="0">
            <a:spAutoFit/>
          </a:bodyPr>
          <a:lstStyle/>
          <a:p>
            <a:r>
              <a:rPr lang="en-GB" sz="1800" b="0" dirty="0">
                <a:highlight>
                  <a:srgbClr val="FFFFFF"/>
                </a:highlight>
              </a:rPr>
              <a:t> 317: 'Stepparent',</a:t>
            </a:r>
            <a:endParaRPr lang="en-NL" dirty="0">
              <a:highlight>
                <a:srgbClr val="FFFFFF"/>
              </a:highlight>
            </a:endParaRPr>
          </a:p>
        </p:txBody>
      </p:sp>
      <p:cxnSp>
        <p:nvCxnSpPr>
          <p:cNvPr id="9" name="Straight Arrow Connector 8">
            <a:extLst>
              <a:ext uri="{FF2B5EF4-FFF2-40B4-BE49-F238E27FC236}">
                <a16:creationId xmlns:a16="http://schemas.microsoft.com/office/drawing/2014/main" id="{4BB5435F-1EE8-631B-0BF4-B85ABC832F55}"/>
              </a:ext>
            </a:extLst>
          </p:cNvPr>
          <p:cNvCxnSpPr>
            <a:cxnSpLocks/>
          </p:cNvCxnSpPr>
          <p:nvPr/>
        </p:nvCxnSpPr>
        <p:spPr>
          <a:xfrm>
            <a:off x="6289288" y="5324037"/>
            <a:ext cx="992459" cy="479503"/>
          </a:xfrm>
          <a:prstGeom prst="straightConnector1">
            <a:avLst/>
          </a:prstGeom>
          <a:ln w="222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409464-E807-8855-B9AE-FCAB7831394B}"/>
              </a:ext>
            </a:extLst>
          </p:cNvPr>
          <p:cNvCxnSpPr>
            <a:cxnSpLocks/>
          </p:cNvCxnSpPr>
          <p:nvPr/>
        </p:nvCxnSpPr>
        <p:spPr>
          <a:xfrm>
            <a:off x="3867710" y="5379122"/>
            <a:ext cx="603929" cy="1227305"/>
          </a:xfrm>
          <a:prstGeom prst="straightConnector1">
            <a:avLst/>
          </a:prstGeom>
          <a:ln w="222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9B6B57-0E6B-49DD-1765-71F2918F8BAB}"/>
              </a:ext>
            </a:extLst>
          </p:cNvPr>
          <p:cNvCxnSpPr>
            <a:cxnSpLocks/>
          </p:cNvCxnSpPr>
          <p:nvPr/>
        </p:nvCxnSpPr>
        <p:spPr>
          <a:xfrm>
            <a:off x="1291921" y="5440296"/>
            <a:ext cx="603929" cy="1227305"/>
          </a:xfrm>
          <a:prstGeom prst="straightConnector1">
            <a:avLst/>
          </a:prstGeom>
          <a:ln w="222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95E58E-553E-3DD7-4D46-E51F1E103A5E}"/>
              </a:ext>
            </a:extLst>
          </p:cNvPr>
          <p:cNvSpPr txBox="1"/>
          <p:nvPr/>
        </p:nvSpPr>
        <p:spPr>
          <a:xfrm>
            <a:off x="4471639" y="6421761"/>
            <a:ext cx="1313180" cy="369332"/>
          </a:xfrm>
          <a:prstGeom prst="rect">
            <a:avLst/>
          </a:prstGeom>
          <a:noFill/>
        </p:spPr>
        <p:txBody>
          <a:bodyPr wrap="none" rtlCol="0">
            <a:spAutoFit/>
          </a:bodyPr>
          <a:lstStyle/>
          <a:p>
            <a:r>
              <a:rPr lang="en-GB" sz="1800" b="0" dirty="0">
                <a:highlight>
                  <a:srgbClr val="FFFFFF"/>
                </a:highlight>
              </a:rPr>
              <a:t>Stepparent</a:t>
            </a:r>
            <a:endParaRPr lang="en-NL" dirty="0">
              <a:highlight>
                <a:srgbClr val="FFFFFF"/>
              </a:highlight>
            </a:endParaRPr>
          </a:p>
        </p:txBody>
      </p:sp>
      <p:sp>
        <p:nvSpPr>
          <p:cNvPr id="17" name="TextBox 16">
            <a:extLst>
              <a:ext uri="{FF2B5EF4-FFF2-40B4-BE49-F238E27FC236}">
                <a16:creationId xmlns:a16="http://schemas.microsoft.com/office/drawing/2014/main" id="{415FC3BE-6D5B-7B02-BDE9-D5BBC7EBF120}"/>
              </a:ext>
            </a:extLst>
          </p:cNvPr>
          <p:cNvSpPr txBox="1"/>
          <p:nvPr/>
        </p:nvSpPr>
        <p:spPr>
          <a:xfrm>
            <a:off x="1869364" y="6488668"/>
            <a:ext cx="710451" cy="369332"/>
          </a:xfrm>
          <a:prstGeom prst="rect">
            <a:avLst/>
          </a:prstGeom>
          <a:noFill/>
        </p:spPr>
        <p:txBody>
          <a:bodyPr wrap="none" rtlCol="0">
            <a:spAutoFit/>
          </a:bodyPr>
          <a:lstStyle/>
          <a:p>
            <a:r>
              <a:rPr lang="en-GB" sz="1800" b="0" dirty="0">
                <a:highlight>
                  <a:srgbClr val="FFFFFF"/>
                </a:highlight>
              </a:rPr>
              <a:t>Child</a:t>
            </a:r>
            <a:endParaRPr lang="en-NL" dirty="0">
              <a:highlight>
                <a:srgbClr val="FFFFFF"/>
              </a:highlight>
            </a:endParaRPr>
          </a:p>
        </p:txBody>
      </p:sp>
    </p:spTree>
    <p:extLst>
      <p:ext uri="{BB962C8B-B14F-4D97-AF65-F5344CB8AC3E}">
        <p14:creationId xmlns:p14="http://schemas.microsoft.com/office/powerpoint/2010/main" val="4276340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252757" y="516637"/>
            <a:ext cx="8344831" cy="6341363"/>
          </a:xfrm>
        </p:spPr>
        <p:txBody>
          <a:bodyPr>
            <a:normAutofit/>
          </a:bodyPr>
          <a:lstStyle/>
          <a:p>
            <a:r>
              <a:rPr lang="en-GB" sz="1400" b="0" dirty="0">
                <a:solidFill>
                  <a:schemeClr val="tx2"/>
                </a:solidFill>
                <a:effectLst/>
                <a:latin typeface="Monaspace Neon" panose="02000009000000000000" pitchFamily="49" charset="77"/>
              </a:rPr>
              <a:t>"</a:t>
            </a:r>
            <a:r>
              <a:rPr lang="en-GB" sz="1400" b="0" dirty="0" err="1">
                <a:solidFill>
                  <a:schemeClr val="tx2"/>
                </a:solidFill>
                <a:effectLst/>
                <a:latin typeface="Monaspace Neon" panose="02000009000000000000" pitchFamily="49" charset="77"/>
              </a:rPr>
              <a:t>Neighbors</a:t>
            </a:r>
            <a:r>
              <a:rPr lang="en-GB" sz="1400" b="0" dirty="0">
                <a:solidFill>
                  <a:schemeClr val="tx2"/>
                </a:solidFill>
                <a:effectLst/>
                <a:latin typeface="Monaspace Neon" panose="02000009000000000000" pitchFamily="49" charset="77"/>
              </a:rPr>
              <a:t>": "BURENNETWERKTAB"</a:t>
            </a:r>
            <a:endParaRPr lang="en-GB" sz="1400" b="0" dirty="0"/>
          </a:p>
          <a:p>
            <a:r>
              <a:rPr lang="en-GB" sz="1400" b="0" dirty="0"/>
              <a:t>    101: '</a:t>
            </a:r>
            <a:r>
              <a:rPr lang="en-GB" sz="1400" b="0" dirty="0" err="1"/>
              <a:t>Neighbor</a:t>
            </a:r>
            <a:r>
              <a:rPr lang="en-GB" sz="1400" b="0" dirty="0"/>
              <a:t> - 10 closest addresses',</a:t>
            </a:r>
          </a:p>
          <a:p>
            <a:r>
              <a:rPr lang="en-GB" sz="1400" b="0" dirty="0"/>
              <a:t>    102: '</a:t>
            </a:r>
            <a:r>
              <a:rPr lang="en-GB" sz="1400" b="0" dirty="0" err="1"/>
              <a:t>Neighborhood</a:t>
            </a:r>
            <a:r>
              <a:rPr lang="en-GB" sz="1400" b="0" dirty="0"/>
              <a:t> acquaintance - 20 random </a:t>
            </a:r>
            <a:r>
              <a:rPr lang="en-GB" sz="1400" b="0" dirty="0" err="1"/>
              <a:t>neighbors</a:t>
            </a:r>
            <a:r>
              <a:rPr lang="en-GB" sz="1400" b="0" dirty="0"/>
              <a:t> within 200 meters’,</a:t>
            </a:r>
          </a:p>
          <a:p>
            <a:endParaRPr lang="en-GB" sz="1400" b="0" dirty="0">
              <a:solidFill>
                <a:schemeClr val="tx2"/>
              </a:solidFill>
              <a:effectLst/>
              <a:latin typeface="Monaspace Neon" panose="02000009000000000000" pitchFamily="49" charset="77"/>
            </a:endParaRPr>
          </a:p>
          <a:p>
            <a:r>
              <a:rPr lang="en-GB" sz="1400" b="0" dirty="0">
                <a:solidFill>
                  <a:schemeClr val="tx2"/>
                </a:solidFill>
                <a:effectLst/>
                <a:latin typeface="Monaspace Neon" panose="02000009000000000000" pitchFamily="49" charset="77"/>
              </a:rPr>
              <a:t>"Colleagues": "COLLEGANETWERKTAB"</a:t>
            </a:r>
            <a:endParaRPr lang="en-GB" sz="1400" b="0" dirty="0"/>
          </a:p>
          <a:p>
            <a:r>
              <a:rPr lang="en-GB" sz="1400" b="0" dirty="0"/>
              <a:t>    201: 'Colleague’,</a:t>
            </a:r>
          </a:p>
          <a:p>
            <a:endParaRPr lang="en-GB" sz="1400" b="0" dirty="0">
              <a:solidFill>
                <a:schemeClr val="tx2"/>
              </a:solidFill>
              <a:effectLst/>
              <a:latin typeface="Monaspace Neon" panose="02000009000000000000" pitchFamily="49" charset="77"/>
            </a:endParaRPr>
          </a:p>
          <a:p>
            <a:r>
              <a:rPr lang="en-GB" sz="1400" b="0" dirty="0">
                <a:solidFill>
                  <a:schemeClr val="tx2"/>
                </a:solidFill>
                <a:effectLst/>
                <a:latin typeface="Monaspace Neon" panose="02000009000000000000" pitchFamily="49" charset="77"/>
              </a:rPr>
              <a:t>"Housemates": "HUISGENOTENNETWERKTAB"</a:t>
            </a:r>
            <a:endParaRPr lang="en-GB" sz="1400" b="0" dirty="0"/>
          </a:p>
          <a:p>
            <a:r>
              <a:rPr lang="en-GB" sz="1400" b="0" dirty="0"/>
              <a:t>    401: 'Housemate',</a:t>
            </a:r>
          </a:p>
          <a:p>
            <a:r>
              <a:rPr lang="en-GB" sz="1400" b="0" dirty="0"/>
              <a:t>    402: 'Housemate - institution’,</a:t>
            </a:r>
          </a:p>
          <a:p>
            <a:endParaRPr lang="en-GB" sz="1400" b="0" dirty="0">
              <a:solidFill>
                <a:schemeClr val="tx2"/>
              </a:solidFill>
              <a:effectLst/>
              <a:latin typeface="Monaspace Neon" panose="02000009000000000000" pitchFamily="49" charset="77"/>
            </a:endParaRPr>
          </a:p>
          <a:p>
            <a:r>
              <a:rPr lang="en-GB" sz="1400" b="0" dirty="0">
                <a:solidFill>
                  <a:schemeClr val="tx2"/>
                </a:solidFill>
                <a:effectLst/>
                <a:latin typeface="Monaspace Neon" panose="02000009000000000000" pitchFamily="49" charset="77"/>
              </a:rPr>
              <a:t>"Schoolmates": "KLASGENOTENNETWERKTAB"</a:t>
            </a:r>
            <a:endParaRPr lang="en-GB" sz="1400" b="0" dirty="0"/>
          </a:p>
          <a:p>
            <a:r>
              <a:rPr lang="en-GB" sz="1400" b="0" dirty="0"/>
              <a:t>    501: 'Classmate primary education',</a:t>
            </a:r>
          </a:p>
          <a:p>
            <a:r>
              <a:rPr lang="en-GB" sz="1400" b="0" dirty="0"/>
              <a:t>    502: 'Classmate special education',</a:t>
            </a:r>
          </a:p>
          <a:p>
            <a:r>
              <a:rPr lang="en-GB" sz="1400" b="0" dirty="0"/>
              <a:t>    503: 'Classmate secondary education',</a:t>
            </a:r>
          </a:p>
          <a:p>
            <a:r>
              <a:rPr lang="en-GB" sz="1400" b="0" dirty="0"/>
              <a:t>    504: 'Classmate vocational education',</a:t>
            </a:r>
          </a:p>
          <a:p>
            <a:r>
              <a:rPr lang="en-GB" sz="1400" b="0" dirty="0"/>
              <a:t>    505: 'Classmate higher professional education',</a:t>
            </a:r>
          </a:p>
          <a:p>
            <a:r>
              <a:rPr lang="en-GB" sz="1400" b="0" dirty="0"/>
              <a:t>    506: 'Classmate university education'</a:t>
            </a:r>
          </a:p>
        </p:txBody>
      </p:sp>
      <p:sp>
        <p:nvSpPr>
          <p:cNvPr id="3" name="Text Placeholder 14">
            <a:extLst>
              <a:ext uri="{FF2B5EF4-FFF2-40B4-BE49-F238E27FC236}">
                <a16:creationId xmlns:a16="http://schemas.microsoft.com/office/drawing/2014/main" id="{FBFAC187-1774-01FC-543D-3998B7C9C3CD}"/>
              </a:ext>
            </a:extLst>
          </p:cNvPr>
          <p:cNvSpPr txBox="1">
            <a:spLocks/>
          </p:cNvSpPr>
          <p:nvPr/>
        </p:nvSpPr>
        <p:spPr>
          <a:xfrm>
            <a:off x="6776222" y="516637"/>
            <a:ext cx="4534831" cy="63413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0" dirty="0">
                <a:solidFill>
                  <a:schemeClr val="tx2"/>
                </a:solidFill>
                <a:effectLst/>
                <a:latin typeface="Monaspace Neon" panose="02000009000000000000" pitchFamily="49" charset="77"/>
              </a:rPr>
              <a:t>"Family": "FAMILIENETWERKTAB"</a:t>
            </a:r>
          </a:p>
          <a:p>
            <a:pPr fontAlgn="auto">
              <a:spcAft>
                <a:spcPts val="0"/>
              </a:spcAft>
            </a:pPr>
            <a:r>
              <a:rPr lang="en-GB" sz="1400" b="0" dirty="0"/>
              <a:t>    301: 'Parent',</a:t>
            </a:r>
          </a:p>
          <a:p>
            <a:pPr fontAlgn="auto">
              <a:spcAft>
                <a:spcPts val="0"/>
              </a:spcAft>
            </a:pPr>
            <a:r>
              <a:rPr lang="en-GB" sz="1400" b="0" dirty="0"/>
              <a:t>    302: 'Co-parent',</a:t>
            </a:r>
          </a:p>
          <a:p>
            <a:pPr fontAlgn="auto">
              <a:spcAft>
                <a:spcPts val="0"/>
              </a:spcAft>
            </a:pPr>
            <a:r>
              <a:rPr lang="en-GB" sz="1400" b="0" dirty="0"/>
              <a:t>    303: 'Grandparent',</a:t>
            </a:r>
          </a:p>
          <a:p>
            <a:pPr fontAlgn="auto">
              <a:spcAft>
                <a:spcPts val="0"/>
              </a:spcAft>
            </a:pPr>
            <a:r>
              <a:rPr lang="en-GB" sz="1400" b="0" dirty="0"/>
              <a:t>    304: 'Child',</a:t>
            </a:r>
          </a:p>
          <a:p>
            <a:pPr fontAlgn="auto">
              <a:spcAft>
                <a:spcPts val="0"/>
              </a:spcAft>
            </a:pPr>
            <a:r>
              <a:rPr lang="en-GB" sz="1400" b="0" dirty="0"/>
              <a:t>    305: 'Grandchild',</a:t>
            </a:r>
          </a:p>
          <a:p>
            <a:pPr fontAlgn="auto">
              <a:spcAft>
                <a:spcPts val="0"/>
              </a:spcAft>
            </a:pPr>
            <a:r>
              <a:rPr lang="en-GB" sz="1400" b="0" dirty="0"/>
              <a:t>    306: 'Full sibling',</a:t>
            </a:r>
          </a:p>
          <a:p>
            <a:pPr fontAlgn="auto">
              <a:spcAft>
                <a:spcPts val="0"/>
              </a:spcAft>
            </a:pPr>
            <a:r>
              <a:rPr lang="en-GB" sz="1400" b="0" dirty="0"/>
              <a:t>    307: 'Half sibling',</a:t>
            </a:r>
          </a:p>
          <a:p>
            <a:pPr fontAlgn="auto">
              <a:spcAft>
                <a:spcPts val="0"/>
              </a:spcAft>
            </a:pPr>
            <a:r>
              <a:rPr lang="en-GB" sz="1400" b="0" dirty="0"/>
              <a:t>    308: 'Unknown sibling',</a:t>
            </a:r>
          </a:p>
          <a:p>
            <a:pPr fontAlgn="auto">
              <a:spcAft>
                <a:spcPts val="0"/>
              </a:spcAft>
            </a:pPr>
            <a:r>
              <a:rPr lang="en-GB" sz="1400" b="0" dirty="0"/>
              <a:t>    309: 'Full cousin',</a:t>
            </a:r>
          </a:p>
          <a:p>
            <a:pPr fontAlgn="auto">
              <a:spcAft>
                <a:spcPts val="0"/>
              </a:spcAft>
            </a:pPr>
            <a:r>
              <a:rPr lang="en-GB" sz="1400" b="0" dirty="0"/>
              <a:t>    310: 'Cousin',</a:t>
            </a:r>
          </a:p>
          <a:p>
            <a:pPr fontAlgn="auto">
              <a:spcAft>
                <a:spcPts val="0"/>
              </a:spcAft>
            </a:pPr>
            <a:r>
              <a:rPr lang="en-GB" sz="1400" b="0" dirty="0"/>
              <a:t>    311: 'Aunt/Uncle',</a:t>
            </a:r>
          </a:p>
        </p:txBody>
      </p:sp>
      <p:sp>
        <p:nvSpPr>
          <p:cNvPr id="5" name="Text Placeholder 14">
            <a:extLst>
              <a:ext uri="{FF2B5EF4-FFF2-40B4-BE49-F238E27FC236}">
                <a16:creationId xmlns:a16="http://schemas.microsoft.com/office/drawing/2014/main" id="{258444DC-7FF9-9CFF-C4CA-04CD53129867}"/>
              </a:ext>
            </a:extLst>
          </p:cNvPr>
          <p:cNvSpPr txBox="1">
            <a:spLocks/>
          </p:cNvSpPr>
          <p:nvPr/>
        </p:nvSpPr>
        <p:spPr>
          <a:xfrm>
            <a:off x="8909825" y="814040"/>
            <a:ext cx="2806391" cy="46277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0" dirty="0"/>
              <a:t>    312: 'Partner - married',</a:t>
            </a:r>
          </a:p>
          <a:p>
            <a:pPr fontAlgn="auto">
              <a:spcAft>
                <a:spcPts val="0"/>
              </a:spcAft>
            </a:pPr>
            <a:r>
              <a:rPr lang="en-GB" sz="1400" b="0" dirty="0"/>
              <a:t>    313: 'Partner - not married',</a:t>
            </a:r>
          </a:p>
          <a:p>
            <a:pPr fontAlgn="auto">
              <a:spcAft>
                <a:spcPts val="0"/>
              </a:spcAft>
            </a:pPr>
            <a:r>
              <a:rPr lang="en-GB" sz="1400" b="0" dirty="0"/>
              <a:t>    314: 'Parent-in-law',</a:t>
            </a:r>
          </a:p>
          <a:p>
            <a:pPr fontAlgn="auto">
              <a:spcAft>
                <a:spcPts val="0"/>
              </a:spcAft>
            </a:pPr>
            <a:r>
              <a:rPr lang="en-GB" sz="1400" b="0" dirty="0"/>
              <a:t>    315: 'Child-in-law',</a:t>
            </a:r>
          </a:p>
          <a:p>
            <a:pPr fontAlgn="auto">
              <a:spcAft>
                <a:spcPts val="0"/>
              </a:spcAft>
            </a:pPr>
            <a:r>
              <a:rPr lang="en-GB" sz="1400" b="0" dirty="0"/>
              <a:t>    316: 'Sibling-in-law',</a:t>
            </a:r>
          </a:p>
          <a:p>
            <a:pPr fontAlgn="auto">
              <a:spcAft>
                <a:spcPts val="0"/>
              </a:spcAft>
            </a:pPr>
            <a:r>
              <a:rPr lang="en-GB" sz="1400" b="0" dirty="0"/>
              <a:t>    317: 'Stepparent',</a:t>
            </a:r>
          </a:p>
          <a:p>
            <a:pPr fontAlgn="auto">
              <a:spcAft>
                <a:spcPts val="0"/>
              </a:spcAft>
            </a:pPr>
            <a:r>
              <a:rPr lang="en-GB" sz="1400" b="0" dirty="0"/>
              <a:t>    318: 'Stepchild',</a:t>
            </a:r>
          </a:p>
          <a:p>
            <a:pPr fontAlgn="auto">
              <a:spcAft>
                <a:spcPts val="0"/>
              </a:spcAft>
            </a:pPr>
            <a:r>
              <a:rPr lang="en-GB" sz="1400" b="0" dirty="0"/>
              <a:t>    319: 'Stepsibling',</a:t>
            </a:r>
          </a:p>
          <a:p>
            <a:pPr fontAlgn="auto">
              <a:spcAft>
                <a:spcPts val="0"/>
              </a:spcAft>
            </a:pPr>
            <a:r>
              <a:rPr lang="en-GB" sz="1400" b="0" dirty="0"/>
              <a:t>    320: 'Married full cousin',</a:t>
            </a:r>
          </a:p>
          <a:p>
            <a:pPr fontAlgn="auto">
              <a:spcAft>
                <a:spcPts val="0"/>
              </a:spcAft>
            </a:pPr>
            <a:r>
              <a:rPr lang="en-GB" sz="1400" b="0" dirty="0"/>
              <a:t>    321: 'Married cousin',</a:t>
            </a:r>
          </a:p>
          <a:p>
            <a:pPr fontAlgn="auto">
              <a:spcAft>
                <a:spcPts val="0"/>
              </a:spcAft>
            </a:pPr>
            <a:r>
              <a:rPr lang="en-GB" sz="1400" b="0" dirty="0"/>
              <a:t>    322: 'Married aunt/uncle',</a:t>
            </a:r>
          </a:p>
        </p:txBody>
      </p:sp>
    </p:spTree>
    <p:extLst>
      <p:ext uri="{BB962C8B-B14F-4D97-AF65-F5344CB8AC3E}">
        <p14:creationId xmlns:p14="http://schemas.microsoft.com/office/powerpoint/2010/main" val="1246047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Picture 26" descr="A graph of blue lines&#10;&#10;Description automatically generated with medium confidence">
            <a:extLst>
              <a:ext uri="{FF2B5EF4-FFF2-40B4-BE49-F238E27FC236}">
                <a16:creationId xmlns:a16="http://schemas.microsoft.com/office/drawing/2014/main" id="{80E66643-D9BC-CC6E-9419-C5D8CD4DACD2}"/>
              </a:ext>
            </a:extLst>
          </p:cNvPr>
          <p:cNvPicPr>
            <a:picLocks noChangeAspect="1"/>
          </p:cNvPicPr>
          <p:nvPr/>
        </p:nvPicPr>
        <p:blipFill>
          <a:blip r:embed="rId3"/>
          <a:stretch>
            <a:fillRect/>
          </a:stretch>
        </p:blipFill>
        <p:spPr>
          <a:xfrm>
            <a:off x="139391" y="672407"/>
            <a:ext cx="9633083" cy="5840265"/>
          </a:xfrm>
          <a:prstGeom prst="rect">
            <a:avLst/>
          </a:prstGeom>
        </p:spPr>
      </p:pic>
      <p:sp>
        <p:nvSpPr>
          <p:cNvPr id="46" name="Text Placeholder 3">
            <a:extLst>
              <a:ext uri="{FF2B5EF4-FFF2-40B4-BE49-F238E27FC236}">
                <a16:creationId xmlns:a16="http://schemas.microsoft.com/office/drawing/2014/main" id="{473C4933-E025-261A-924E-244E6792F23C}"/>
              </a:ext>
            </a:extLst>
          </p:cNvPr>
          <p:cNvSpPr txBox="1">
            <a:spLocks/>
          </p:cNvSpPr>
          <p:nvPr/>
        </p:nvSpPr>
        <p:spPr>
          <a:xfrm>
            <a:off x="762000" y="345328"/>
            <a:ext cx="5334000" cy="52184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Not all network files are equally relevant</a:t>
            </a:r>
          </a:p>
        </p:txBody>
      </p:sp>
    </p:spTree>
    <p:extLst>
      <p:ext uri="{BB962C8B-B14F-4D97-AF65-F5344CB8AC3E}">
        <p14:creationId xmlns:p14="http://schemas.microsoft.com/office/powerpoint/2010/main" val="2358584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5" name="Picture 44" descr="A screenshot of a graph&#10;&#10;Description automatically generated">
            <a:extLst>
              <a:ext uri="{FF2B5EF4-FFF2-40B4-BE49-F238E27FC236}">
                <a16:creationId xmlns:a16="http://schemas.microsoft.com/office/drawing/2014/main" id="{216A095B-FBDD-795E-611E-F39FBFD24E7D}"/>
              </a:ext>
            </a:extLst>
          </p:cNvPr>
          <p:cNvPicPr>
            <a:picLocks noChangeAspect="1"/>
          </p:cNvPicPr>
          <p:nvPr/>
        </p:nvPicPr>
        <p:blipFill>
          <a:blip r:embed="rId3"/>
          <a:stretch>
            <a:fillRect/>
          </a:stretch>
        </p:blipFill>
        <p:spPr>
          <a:xfrm>
            <a:off x="282962" y="851602"/>
            <a:ext cx="9295935" cy="5635862"/>
          </a:xfrm>
          <a:prstGeom prst="rect">
            <a:avLst/>
          </a:prstGeom>
        </p:spPr>
      </p:pic>
    </p:spTree>
    <p:extLst>
      <p:ext uri="{BB962C8B-B14F-4D97-AF65-F5344CB8AC3E}">
        <p14:creationId xmlns:p14="http://schemas.microsoft.com/office/powerpoint/2010/main" val="935080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1C3EE-0134-97AB-8DB4-72AC636948B3}"/>
              </a:ext>
            </a:extLst>
          </p:cNvPr>
          <p:cNvPicPr>
            <a:picLocks noChangeAspect="1"/>
          </p:cNvPicPr>
          <p:nvPr/>
        </p:nvPicPr>
        <p:blipFill rotWithShape="1">
          <a:blip r:embed="rId3"/>
          <a:srcRect b="24227"/>
          <a:stretch/>
        </p:blipFill>
        <p:spPr>
          <a:xfrm>
            <a:off x="114720" y="0"/>
            <a:ext cx="7794108" cy="6715958"/>
          </a:xfrm>
          <a:prstGeom prst="rect">
            <a:avLst/>
          </a:prstGeom>
        </p:spPr>
      </p:pic>
    </p:spTree>
    <p:extLst>
      <p:ext uri="{BB962C8B-B14F-4D97-AF65-F5344CB8AC3E}">
        <p14:creationId xmlns:p14="http://schemas.microsoft.com/office/powerpoint/2010/main" val="3568299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3E42E-71C8-51C9-BC3D-75B9C651AE66}"/>
              </a:ext>
            </a:extLst>
          </p:cNvPr>
          <p:cNvPicPr>
            <a:picLocks noChangeAspect="1"/>
          </p:cNvPicPr>
          <p:nvPr/>
        </p:nvPicPr>
        <p:blipFill rotWithShape="1">
          <a:blip r:embed="rId3"/>
          <a:srcRect t="75122"/>
          <a:stretch/>
        </p:blipFill>
        <p:spPr>
          <a:xfrm>
            <a:off x="324756" y="895813"/>
            <a:ext cx="8954061" cy="2533187"/>
          </a:xfrm>
          <a:prstGeom prst="rect">
            <a:avLst/>
          </a:prstGeom>
        </p:spPr>
      </p:pic>
      <p:pic>
        <p:nvPicPr>
          <p:cNvPr id="4" name="Picture 3">
            <a:extLst>
              <a:ext uri="{FF2B5EF4-FFF2-40B4-BE49-F238E27FC236}">
                <a16:creationId xmlns:a16="http://schemas.microsoft.com/office/drawing/2014/main" id="{4C862578-625C-881B-6C60-09AE5EA84C6D}"/>
              </a:ext>
            </a:extLst>
          </p:cNvPr>
          <p:cNvPicPr>
            <a:picLocks noChangeAspect="1"/>
          </p:cNvPicPr>
          <p:nvPr/>
        </p:nvPicPr>
        <p:blipFill>
          <a:blip r:embed="rId4"/>
          <a:stretch>
            <a:fillRect/>
          </a:stretch>
        </p:blipFill>
        <p:spPr>
          <a:xfrm>
            <a:off x="324756" y="3641402"/>
            <a:ext cx="8954061" cy="2472872"/>
          </a:xfrm>
          <a:prstGeom prst="rect">
            <a:avLst/>
          </a:prstGeom>
        </p:spPr>
      </p:pic>
    </p:spTree>
    <p:extLst>
      <p:ext uri="{BB962C8B-B14F-4D97-AF65-F5344CB8AC3E}">
        <p14:creationId xmlns:p14="http://schemas.microsoft.com/office/powerpoint/2010/main" val="1586926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4635236"/>
          </a:xfrm>
        </p:spPr>
        <p:txBody>
          <a:bodyPr>
            <a:normAutofit/>
          </a:bodyPr>
          <a:lstStyle/>
          <a:p>
            <a:r>
              <a:rPr lang="en-GB" b="0" dirty="0">
                <a:solidFill>
                  <a:schemeClr val="tx1"/>
                </a:solidFill>
                <a:effectLst/>
                <a:latin typeface="Monaspace Neon" panose="02000009000000000000" pitchFamily="49" charset="77"/>
              </a:rPr>
              <a:t>Allows you to create “network” queries, such as calculate </a:t>
            </a:r>
            <a:r>
              <a:rPr lang="en-GB" b="0" dirty="0">
                <a:solidFill>
                  <a:srgbClr val="6A9955"/>
                </a:solidFill>
                <a:latin typeface="Monaspace Neon" panose="02000009000000000000" pitchFamily="49" charset="77"/>
              </a:rPr>
              <a:t>t</a:t>
            </a:r>
            <a:r>
              <a:rPr lang="en-GB" b="0" dirty="0">
                <a:solidFill>
                  <a:srgbClr val="6A9955"/>
                </a:solidFill>
                <a:effectLst/>
                <a:latin typeface="Monaspace Neon" panose="02000009000000000000" pitchFamily="49" charset="77"/>
              </a:rPr>
              <a:t>he number of children of the siblings of the people in the </a:t>
            </a:r>
            <a:r>
              <a:rPr lang="en-GB" b="0" dirty="0">
                <a:solidFill>
                  <a:srgbClr val="6A9955"/>
                </a:solidFill>
                <a:latin typeface="Monaspace Neon" panose="02000009000000000000" pitchFamily="49" charset="77"/>
              </a:rPr>
              <a:t>sample</a:t>
            </a:r>
            <a:endParaRPr lang="en-GB" b="0" dirty="0">
              <a:solidFill>
                <a:schemeClr val="tx1"/>
              </a:solidFill>
              <a:effectLst/>
              <a:latin typeface="Monaspace Neon" panose="02000009000000000000" pitchFamily="49" charset="77"/>
            </a:endParaRPr>
          </a:p>
          <a:p>
            <a:endParaRPr lang="en-GB" b="0" dirty="0">
              <a:solidFill>
                <a:schemeClr val="tx1"/>
              </a:solidFill>
              <a:effectLst/>
              <a:latin typeface="Monaspace Neon" panose="02000009000000000000" pitchFamily="49" charset="77"/>
            </a:endParaRPr>
          </a:p>
          <a:p>
            <a:endParaRPr lang="en-GB" b="0" dirty="0">
              <a:solidFill>
                <a:schemeClr val="tx1"/>
              </a:solidFill>
              <a:effectLst/>
              <a:latin typeface="Monaspace Neon" panose="02000009000000000000" pitchFamily="49" charset="77"/>
            </a:endParaRPr>
          </a:p>
          <a:p>
            <a:r>
              <a:rPr lang="en-GB" b="0" dirty="0">
                <a:solidFill>
                  <a:schemeClr val="tx1"/>
                </a:solidFill>
                <a:effectLst/>
                <a:latin typeface="Monaspace Neon" panose="02000009000000000000" pitchFamily="49" charset="77"/>
              </a:rPr>
              <a:t>Library available at H:/</a:t>
            </a:r>
            <a:r>
              <a:rPr lang="en-GB" b="0" dirty="0" err="1">
                <a:solidFill>
                  <a:schemeClr val="tx1"/>
                </a:solidFill>
                <a:effectLst/>
                <a:latin typeface="Monaspace Neon" panose="02000009000000000000" pitchFamily="49" charset="77"/>
              </a:rPr>
              <a:t>netcbs</a:t>
            </a:r>
            <a:endParaRPr lang="en-GB" b="0" dirty="0">
              <a:solidFill>
                <a:schemeClr val="tx1"/>
              </a:solidFill>
              <a:effectLst/>
              <a:latin typeface="Monaspace Neon" panose="02000009000000000000" pitchFamily="49" charset="77"/>
            </a:endParaRPr>
          </a:p>
          <a:p>
            <a:endParaRPr lang="en-GB" b="0" dirty="0">
              <a:solidFill>
                <a:schemeClr val="tx1"/>
              </a:solidFill>
              <a:latin typeface="Monaspace Neon" panose="02000009000000000000" pitchFamily="49" charset="77"/>
            </a:endParaRPr>
          </a:p>
          <a:p>
            <a:r>
              <a:rPr lang="en-GB" b="0" dirty="0">
                <a:solidFill>
                  <a:schemeClr val="tx1"/>
                </a:solidFill>
                <a:effectLst/>
                <a:latin typeface="Monaspace Neon" panose="02000009000000000000" pitchFamily="49" charset="77"/>
              </a:rPr>
              <a:t>You can import it by adding the path to Python.</a:t>
            </a:r>
          </a:p>
          <a:p>
            <a:r>
              <a:rPr lang="en-GB" b="0" dirty="0">
                <a:solidFill>
                  <a:schemeClr val="tx1"/>
                </a:solidFill>
                <a:latin typeface="Monaspace Neon" panose="02000009000000000000" pitchFamily="49" charset="77"/>
              </a:rPr>
              <a:t>Supposing you are working in H:/</a:t>
            </a:r>
            <a:r>
              <a:rPr lang="en-GB" b="0" dirty="0" err="1">
                <a:solidFill>
                  <a:schemeClr val="tx1"/>
                </a:solidFill>
                <a:latin typeface="Monaspace Neon" panose="02000009000000000000" pitchFamily="49" charset="77"/>
              </a:rPr>
              <a:t>group_x</a:t>
            </a:r>
            <a:r>
              <a:rPr lang="en-GB" b="0" dirty="0">
                <a:solidFill>
                  <a:schemeClr val="tx1"/>
                </a:solidFill>
                <a:latin typeface="Monaspace Neon" panose="02000009000000000000" pitchFamily="49" charset="77"/>
              </a:rPr>
              <a:t>/</a:t>
            </a:r>
            <a:r>
              <a:rPr lang="en-GB" b="0" dirty="0" err="1">
                <a:solidFill>
                  <a:schemeClr val="tx1"/>
                </a:solidFill>
                <a:latin typeface="Monaspace Neon" panose="02000009000000000000" pitchFamily="49" charset="77"/>
              </a:rPr>
              <a:t>pythonscript.ipynb</a:t>
            </a:r>
            <a:endParaRPr lang="en-GB" b="0" dirty="0">
              <a:solidFill>
                <a:schemeClr val="tx1"/>
              </a:solidFill>
              <a:effectLst/>
              <a:latin typeface="Monaspace Neon" panose="02000009000000000000" pitchFamily="49" charset="77"/>
            </a:endParaRPr>
          </a:p>
          <a:p>
            <a:endParaRPr lang="en-GB" b="0" dirty="0">
              <a:solidFill>
                <a:schemeClr val="tx1"/>
              </a:solidFill>
              <a:latin typeface="Monaspace Neon" panose="02000009000000000000" pitchFamily="49" charset="77"/>
            </a:endParaRPr>
          </a:p>
          <a:p>
            <a:endParaRPr lang="en-GB" b="0" dirty="0">
              <a:solidFill>
                <a:schemeClr val="tx1"/>
              </a:solidFill>
              <a:effectLst/>
              <a:latin typeface="Monaspace Neon" panose="02000009000000000000" pitchFamily="49" charset="77"/>
            </a:endParaRPr>
          </a:p>
          <a:p>
            <a:endParaRPr lang="en-GB" b="0" dirty="0">
              <a:solidFill>
                <a:schemeClr val="tx1"/>
              </a:solidFill>
              <a:latin typeface="Monaspace Neon" panose="02000009000000000000" pitchFamily="49" charset="77"/>
            </a:endParaRPr>
          </a:p>
          <a:p>
            <a:endParaRPr lang="en-GB" b="0" dirty="0">
              <a:solidFill>
                <a:schemeClr val="tx1"/>
              </a:solidFill>
              <a:latin typeface="Monaspace Neon" panose="02000009000000000000" pitchFamily="49" charset="77"/>
            </a:endParaRPr>
          </a:p>
          <a:p>
            <a:endParaRPr lang="en-GB" b="0" dirty="0">
              <a:solidFill>
                <a:schemeClr val="tx1"/>
              </a:solidFill>
              <a:effectLst/>
              <a:latin typeface="Monaspace Neon" panose="02000009000000000000" pitchFamily="49" charset="77"/>
            </a:endParaRP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445189"/>
            <a:ext cx="8036312" cy="1189038"/>
          </a:xfrm>
        </p:spPr>
        <p:txBody>
          <a:bodyPr/>
          <a:lstStyle/>
          <a:p>
            <a:r>
              <a:rPr lang="en-US" i="1" dirty="0" err="1"/>
              <a:t>netCBS</a:t>
            </a:r>
            <a:r>
              <a:rPr lang="en-US" i="1" dirty="0"/>
              <a:t> </a:t>
            </a:r>
            <a:r>
              <a:rPr lang="en-US" dirty="0"/>
              <a:t>library (Python)</a:t>
            </a:r>
            <a:endParaRPr lang="en-NL" dirty="0"/>
          </a:p>
        </p:txBody>
      </p:sp>
      <p:pic>
        <p:nvPicPr>
          <p:cNvPr id="7" name="Picture 6">
            <a:extLst>
              <a:ext uri="{FF2B5EF4-FFF2-40B4-BE49-F238E27FC236}">
                <a16:creationId xmlns:a16="http://schemas.microsoft.com/office/drawing/2014/main" id="{F5D49090-FD78-2367-60B9-47042C53A7F5}"/>
              </a:ext>
            </a:extLst>
          </p:cNvPr>
          <p:cNvPicPr>
            <a:picLocks noChangeAspect="1"/>
          </p:cNvPicPr>
          <p:nvPr/>
        </p:nvPicPr>
        <p:blipFill>
          <a:blip r:embed="rId2"/>
          <a:stretch>
            <a:fillRect/>
          </a:stretch>
        </p:blipFill>
        <p:spPr>
          <a:xfrm>
            <a:off x="767156" y="4474596"/>
            <a:ext cx="4013000" cy="1189037"/>
          </a:xfrm>
          <a:prstGeom prst="rect">
            <a:avLst/>
          </a:prstGeom>
        </p:spPr>
      </p:pic>
    </p:spTree>
    <p:extLst>
      <p:ext uri="{BB962C8B-B14F-4D97-AF65-F5344CB8AC3E}">
        <p14:creationId xmlns:p14="http://schemas.microsoft.com/office/powerpoint/2010/main" val="245376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8246" y="353180"/>
            <a:ext cx="10949353" cy="1189038"/>
          </a:xfrm>
        </p:spPr>
        <p:txBody>
          <a:bodyPr/>
          <a:lstStyle/>
          <a:p>
            <a:pPr fontAlgn="auto">
              <a:spcAft>
                <a:spcPts val="0"/>
              </a:spcAft>
            </a:pPr>
            <a:r>
              <a:rPr lang="en-GB" sz="4000" b="0" dirty="0"/>
              <a:t>2) They constrain/facilitate future change. </a:t>
            </a:r>
          </a:p>
        </p:txBody>
      </p:sp>
      <p:sp>
        <p:nvSpPr>
          <p:cNvPr id="5" name="Text Placeholder 4">
            <a:extLst>
              <a:ext uri="{FF2B5EF4-FFF2-40B4-BE49-F238E27FC236}">
                <a16:creationId xmlns:a16="http://schemas.microsoft.com/office/drawing/2014/main" id="{19F7415F-397D-62B4-203E-21269866C6DB}"/>
              </a:ext>
            </a:extLst>
          </p:cNvPr>
          <p:cNvSpPr>
            <a:spLocks noGrp="1"/>
          </p:cNvSpPr>
          <p:nvPr>
            <p:ph type="body" sz="quarter" idx="11"/>
          </p:nvPr>
        </p:nvSpPr>
        <p:spPr/>
        <p:txBody>
          <a:bodyPr/>
          <a:lstStyle/>
          <a:p>
            <a:endParaRPr lang="en-NL"/>
          </a:p>
        </p:txBody>
      </p:sp>
      <p:sp>
        <p:nvSpPr>
          <p:cNvPr id="6" name="Text Placeholder 1">
            <a:extLst>
              <a:ext uri="{FF2B5EF4-FFF2-40B4-BE49-F238E27FC236}">
                <a16:creationId xmlns:a16="http://schemas.microsoft.com/office/drawing/2014/main" id="{AF18E5DE-FDA3-4708-D168-8636E2AE8DBC}"/>
              </a:ext>
            </a:extLst>
          </p:cNvPr>
          <p:cNvSpPr txBox="1">
            <a:spLocks/>
          </p:cNvSpPr>
          <p:nvPr/>
        </p:nvSpPr>
        <p:spPr>
          <a:xfrm>
            <a:off x="6697138" y="2081390"/>
            <a:ext cx="5021496" cy="5326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fontAlgn="auto">
              <a:spcAft>
                <a:spcPts val="0"/>
              </a:spcAft>
            </a:pPr>
            <a:r>
              <a:rPr lang="en-US" sz="2000" b="0" dirty="0">
                <a:solidFill>
                  <a:schemeClr val="tx1"/>
                </a:solidFill>
              </a:rPr>
              <a:t>Which person will become a parent next?</a:t>
            </a:r>
            <a:endParaRPr lang="en-US" sz="2000" dirty="0">
              <a:solidFill>
                <a:schemeClr val="tx1"/>
              </a:solidFill>
            </a:endParaRPr>
          </a:p>
          <a:p>
            <a:pPr marL="54864" lvl="1" indent="0" fontAlgn="auto">
              <a:spcAft>
                <a:spcPts val="0"/>
              </a:spcAft>
              <a:buFont typeface="Arial" panose="020B0604020202020204" pitchFamily="34" charset="0"/>
              <a:buNone/>
            </a:pPr>
            <a:endParaRPr lang="en-US" sz="2000" dirty="0">
              <a:solidFill>
                <a:schemeClr val="tx1"/>
              </a:solidFill>
            </a:endParaRPr>
          </a:p>
          <a:p>
            <a:pPr marL="569214" lvl="1" indent="-228600" fontAlgn="auto">
              <a:spcAft>
                <a:spcPts val="0"/>
              </a:spcAft>
            </a:pPr>
            <a:endParaRPr lang="en-US" sz="2000" dirty="0">
              <a:solidFill>
                <a:schemeClr val="tx1"/>
              </a:solidFill>
            </a:endParaRPr>
          </a:p>
          <a:p>
            <a:pPr marL="569214" lvl="1" indent="-228600" fontAlgn="auto">
              <a:spcAft>
                <a:spcPts val="0"/>
              </a:spcAft>
            </a:pPr>
            <a:endParaRPr lang="en-US" sz="2000" dirty="0">
              <a:solidFill>
                <a:schemeClr val="tx1"/>
              </a:solidFill>
            </a:endParaRPr>
          </a:p>
        </p:txBody>
      </p:sp>
      <p:grpSp>
        <p:nvGrpSpPr>
          <p:cNvPr id="7" name="Group 6">
            <a:extLst>
              <a:ext uri="{FF2B5EF4-FFF2-40B4-BE49-F238E27FC236}">
                <a16:creationId xmlns:a16="http://schemas.microsoft.com/office/drawing/2014/main" id="{C02AC898-84BB-8F70-B573-8183CBDB5EAB}"/>
              </a:ext>
            </a:extLst>
          </p:cNvPr>
          <p:cNvGrpSpPr/>
          <p:nvPr/>
        </p:nvGrpSpPr>
        <p:grpSpPr>
          <a:xfrm>
            <a:off x="676561" y="1689386"/>
            <a:ext cx="5419439" cy="3843623"/>
            <a:chOff x="5714436" y="2039814"/>
            <a:chExt cx="5419439" cy="3843623"/>
          </a:xfrm>
        </p:grpSpPr>
        <p:pic>
          <p:nvPicPr>
            <p:cNvPr id="8" name="Picture 7">
              <a:extLst>
                <a:ext uri="{FF2B5EF4-FFF2-40B4-BE49-F238E27FC236}">
                  <a16:creationId xmlns:a16="http://schemas.microsoft.com/office/drawing/2014/main" id="{51BD26DD-6D96-AE20-A77E-B4CB608DF369}"/>
                </a:ext>
              </a:extLst>
            </p:cNvPr>
            <p:cNvPicPr>
              <a:picLocks noChangeAspect="1"/>
            </p:cNvPicPr>
            <p:nvPr/>
          </p:nvPicPr>
          <p:blipFill rotWithShape="1">
            <a:blip r:embed="rId3"/>
            <a:srcRect r="5533" b="2"/>
            <a:stretch/>
          </p:blipFill>
          <p:spPr>
            <a:xfrm>
              <a:off x="5714436" y="2039814"/>
              <a:ext cx="5419439" cy="3843623"/>
            </a:xfrm>
            <a:prstGeom prst="rect">
              <a:avLst/>
            </a:prstGeom>
          </p:spPr>
        </p:pic>
        <p:sp>
          <p:nvSpPr>
            <p:cNvPr id="9" name="Rectangle 8">
              <a:extLst>
                <a:ext uri="{FF2B5EF4-FFF2-40B4-BE49-F238E27FC236}">
                  <a16:creationId xmlns:a16="http://schemas.microsoft.com/office/drawing/2014/main" id="{C5F3DE76-4683-57B4-A40C-EFC576770EF2}"/>
                </a:ext>
              </a:extLst>
            </p:cNvPr>
            <p:cNvSpPr/>
            <p:nvPr/>
          </p:nvSpPr>
          <p:spPr>
            <a:xfrm>
              <a:off x="7891397" y="4266968"/>
              <a:ext cx="674093" cy="58872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25FBED1A-4DB6-74EC-B147-5AF7AD18C759}"/>
                </a:ext>
              </a:extLst>
            </p:cNvPr>
            <p:cNvPicPr>
              <a:picLocks noChangeAspect="1"/>
            </p:cNvPicPr>
            <p:nvPr/>
          </p:nvPicPr>
          <p:blipFill rotWithShape="1">
            <a:blip r:embed="rId3"/>
            <a:srcRect l="51447" t="54907" r="44151" b="40598"/>
            <a:stretch/>
          </p:blipFill>
          <p:spPr>
            <a:xfrm rot="6754733" flipV="1">
              <a:off x="8347060" y="4358304"/>
              <a:ext cx="252494" cy="172771"/>
            </a:xfrm>
            <a:prstGeom prst="rect">
              <a:avLst/>
            </a:prstGeom>
          </p:spPr>
        </p:pic>
        <p:sp>
          <p:nvSpPr>
            <p:cNvPr id="11" name="Rectangle 10">
              <a:extLst>
                <a:ext uri="{FF2B5EF4-FFF2-40B4-BE49-F238E27FC236}">
                  <a16:creationId xmlns:a16="http://schemas.microsoft.com/office/drawing/2014/main" id="{FE445965-7DEE-09F2-4F09-E35AECB091FF}"/>
                </a:ext>
              </a:extLst>
            </p:cNvPr>
            <p:cNvSpPr/>
            <p:nvPr/>
          </p:nvSpPr>
          <p:spPr>
            <a:xfrm rot="21340229">
              <a:off x="8503525" y="4452375"/>
              <a:ext cx="220421" cy="299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Connector 11">
              <a:extLst>
                <a:ext uri="{FF2B5EF4-FFF2-40B4-BE49-F238E27FC236}">
                  <a16:creationId xmlns:a16="http://schemas.microsoft.com/office/drawing/2014/main" id="{B6E9CE68-0761-CDC3-D603-D48E6CF8D71A}"/>
                </a:ext>
              </a:extLst>
            </p:cNvPr>
            <p:cNvCxnSpPr>
              <a:cxnSpLocks/>
            </p:cNvCxnSpPr>
            <p:nvPr/>
          </p:nvCxnSpPr>
          <p:spPr>
            <a:xfrm>
              <a:off x="8472913" y="4514224"/>
              <a:ext cx="262023" cy="22973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 Placeholder 1">
            <a:extLst>
              <a:ext uri="{FF2B5EF4-FFF2-40B4-BE49-F238E27FC236}">
                <a16:creationId xmlns:a16="http://schemas.microsoft.com/office/drawing/2014/main" id="{E3186DB8-76F4-B798-FE03-561C8C16D0BB}"/>
              </a:ext>
            </a:extLst>
          </p:cNvPr>
          <p:cNvSpPr txBox="1">
            <a:spLocks/>
          </p:cNvSpPr>
          <p:nvPr/>
        </p:nvSpPr>
        <p:spPr>
          <a:xfrm>
            <a:off x="676562" y="5602751"/>
            <a:ext cx="5419438" cy="7747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sz="1400" b="0" i="1" dirty="0"/>
              <a:t>Block, P., Hoffman, M., Raabe, I. J., Dowd, J. B., Rahal, C., Kashyap, R., &amp; Mills, M. C. (2020). Social network-based distancing strategies to flatten the COVID-19 curve in a post-lockdown world. Nature human behaviour, 4(6), 588-596.</a:t>
            </a:r>
          </a:p>
        </p:txBody>
      </p:sp>
      <p:pic>
        <p:nvPicPr>
          <p:cNvPr id="2" name="Picture 2" descr="Baby Logo PNG Transparent Images Free Download | Vector Files | Pngtree">
            <a:extLst>
              <a:ext uri="{FF2B5EF4-FFF2-40B4-BE49-F238E27FC236}">
                <a16:creationId xmlns:a16="http://schemas.microsoft.com/office/drawing/2014/main" id="{BF8B454A-7C62-DF9E-99C1-14BC65488F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4298199" y="4393533"/>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aby Logo PNG Transparent Images Free Download | Vector Files | Pngtree">
            <a:extLst>
              <a:ext uri="{FF2B5EF4-FFF2-40B4-BE49-F238E27FC236}">
                <a16:creationId xmlns:a16="http://schemas.microsoft.com/office/drawing/2014/main" id="{968AC64C-5F61-8430-225B-E085C67FC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3919363" y="5125997"/>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aby Logo PNG Transparent Images Free Download | Vector Files | Pngtree">
            <a:extLst>
              <a:ext uri="{FF2B5EF4-FFF2-40B4-BE49-F238E27FC236}">
                <a16:creationId xmlns:a16="http://schemas.microsoft.com/office/drawing/2014/main" id="{EFACE54B-92B8-966A-CB2B-2FB8BE5B5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4598768" y="4724894"/>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aby Logo PNG Transparent Images Free Download | Vector Files | Pngtree">
            <a:extLst>
              <a:ext uri="{FF2B5EF4-FFF2-40B4-BE49-F238E27FC236}">
                <a16:creationId xmlns:a16="http://schemas.microsoft.com/office/drawing/2014/main" id="{C092E8CA-965E-0BD7-DBD5-79108DAB0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4314024" y="5165065"/>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aby Logo PNG Transparent Images Free Download | Vector Files | Pngtree">
            <a:extLst>
              <a:ext uri="{FF2B5EF4-FFF2-40B4-BE49-F238E27FC236}">
                <a16:creationId xmlns:a16="http://schemas.microsoft.com/office/drawing/2014/main" id="{36B73C9B-9683-B312-5687-229DC8A7D4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3349627" y="5112120"/>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aby Logo PNG Transparent Images Free Download | Vector Files | Pngtree">
            <a:extLst>
              <a:ext uri="{FF2B5EF4-FFF2-40B4-BE49-F238E27FC236}">
                <a16:creationId xmlns:a16="http://schemas.microsoft.com/office/drawing/2014/main" id="{2D941D6A-2197-1F27-FEA6-9CAC6DD4A8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1704102" y="3932566"/>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Baby Logo PNG Transparent Images Free Download | Vector Files | Pngtree">
            <a:extLst>
              <a:ext uri="{FF2B5EF4-FFF2-40B4-BE49-F238E27FC236}">
                <a16:creationId xmlns:a16="http://schemas.microsoft.com/office/drawing/2014/main" id="{A9183B79-D53D-56FF-351A-D20865D9B4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1948846" y="2228757"/>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aby Logo PNG Transparent Images Free Download | Vector Files | Pngtree">
            <a:extLst>
              <a:ext uri="{FF2B5EF4-FFF2-40B4-BE49-F238E27FC236}">
                <a16:creationId xmlns:a16="http://schemas.microsoft.com/office/drawing/2014/main" id="{F4C3CD18-6711-7FFC-42E5-E8E90510E0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3000758" y="2102585"/>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aby Logo PNG Transparent Images Free Download | Vector Files | Pngtree">
            <a:extLst>
              <a:ext uri="{FF2B5EF4-FFF2-40B4-BE49-F238E27FC236}">
                <a16:creationId xmlns:a16="http://schemas.microsoft.com/office/drawing/2014/main" id="{F77EF693-7DE6-5C35-ABDA-B0919B8FB3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4792652" y="1914345"/>
            <a:ext cx="378836" cy="4767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by Logo PNG Transparent Images Free Download | Vector Files | Pngtree">
            <a:extLst>
              <a:ext uri="{FF2B5EF4-FFF2-40B4-BE49-F238E27FC236}">
                <a16:creationId xmlns:a16="http://schemas.microsoft.com/office/drawing/2014/main" id="{2F3AAE5B-DE56-6D35-C22B-79EA27D007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30" t="17539" r="23691" b="15537"/>
          <a:stretch/>
        </p:blipFill>
        <p:spPr bwMode="auto">
          <a:xfrm>
            <a:off x="3935188" y="3144646"/>
            <a:ext cx="378836" cy="47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8483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290286"/>
            <a:ext cx="10411522" cy="6325725"/>
          </a:xfrm>
        </p:spPr>
        <p:txBody>
          <a:bodyPr>
            <a:normAutofit fontScale="92500" lnSpcReduction="10000"/>
          </a:bodyPr>
          <a:lstStyle/>
          <a:p>
            <a:pPr>
              <a:lnSpc>
                <a:spcPct val="120000"/>
              </a:lnSpc>
              <a:spcBef>
                <a:spcPts val="0"/>
              </a:spcBef>
            </a:pPr>
            <a:r>
              <a:rPr lang="en-GB" sz="1400" b="0" dirty="0">
                <a:solidFill>
                  <a:srgbClr val="6A9955"/>
                </a:solidFill>
                <a:effectLst/>
                <a:latin typeface="Monaspace Neon" panose="02000009000000000000" pitchFamily="49" charset="77"/>
              </a:rPr>
              <a:t>## How to construct the query</a:t>
            </a:r>
            <a:endParaRPr lang="en-GB" sz="1400" b="0" dirty="0">
              <a:solidFill>
                <a:srgbClr val="CCCCCC"/>
              </a:solidFill>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1. Start with the variables that you want to aggregate, e.g. "[Income, Age] -&gt;"</a:t>
            </a:r>
            <a:endParaRPr lang="en-GB" sz="1400" b="0" dirty="0">
              <a:solidFill>
                <a:srgbClr val="CCCCCC"/>
              </a:solidFill>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2. Then add the relationships between the tables, e.g., "[Income, Age] -&gt; Family[301]".</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In square brackets you can specify the type of the relationships: </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write [all] for all, or [301,302] for parents and co-parents</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3. You can add several tables: "[Income, Age] -&gt; Family[301] -&gt; Schoolmates[all]"</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4. Finally, you must write "-&gt; Sample" </a:t>
            </a:r>
            <a:endParaRPr lang="en-GB" sz="1400" b="0" dirty="0">
              <a:solidFill>
                <a:srgbClr val="CCCCCC"/>
              </a:solidFill>
              <a:effectLst/>
              <a:latin typeface="Monaspace Neon" panose="02000009000000000000" pitchFamily="49" charset="77"/>
            </a:endParaRPr>
          </a:p>
          <a:p>
            <a:pPr>
              <a:lnSpc>
                <a:spcPct val="120000"/>
              </a:lnSpc>
              <a:spcBef>
                <a:spcPts val="0"/>
              </a:spcBef>
            </a:pPr>
            <a:br>
              <a:rPr lang="en-GB" sz="1400" b="0" dirty="0">
                <a:solidFill>
                  <a:srgbClr val="CCCCCC"/>
                </a:solidFill>
                <a:effectLst/>
                <a:latin typeface="Monaspace Neon" panose="02000009000000000000" pitchFamily="49" charset="77"/>
              </a:rPr>
            </a:br>
            <a:r>
              <a:rPr lang="en-GB" sz="1400" b="0" dirty="0">
                <a:solidFill>
                  <a:srgbClr val="6A9955"/>
                </a:solidFill>
                <a:effectLst/>
                <a:latin typeface="Monaspace Neon" panose="02000009000000000000" pitchFamily="49" charset="77"/>
              </a:rPr>
              <a:t>## Other parameters</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a:t>
            </a:r>
            <a:r>
              <a:rPr lang="en-GB" sz="1400" b="0" dirty="0" err="1">
                <a:solidFill>
                  <a:srgbClr val="6A9955"/>
                </a:solidFill>
                <a:effectLst/>
                <a:latin typeface="Monaspace Neon" panose="02000009000000000000" pitchFamily="49" charset="77"/>
              </a:rPr>
              <a:t>df_sample</a:t>
            </a:r>
            <a:r>
              <a:rPr lang="en-GB" sz="1400" b="0" dirty="0">
                <a:solidFill>
                  <a:srgbClr val="6A9955"/>
                </a:solidFill>
                <a:effectLst/>
                <a:latin typeface="Monaspace Neon" panose="02000009000000000000" pitchFamily="49" charset="77"/>
              </a:rPr>
              <a:t>: A polars </a:t>
            </a:r>
            <a:r>
              <a:rPr lang="en-GB" sz="1400" b="0" dirty="0" err="1">
                <a:solidFill>
                  <a:srgbClr val="6A9955"/>
                </a:solidFill>
                <a:effectLst/>
                <a:latin typeface="Monaspace Neon" panose="02000009000000000000" pitchFamily="49" charset="77"/>
              </a:rPr>
              <a:t>dataframe</a:t>
            </a:r>
            <a:r>
              <a:rPr lang="en-GB" sz="1400" b="0" dirty="0">
                <a:solidFill>
                  <a:srgbClr val="6A9955"/>
                </a:solidFill>
                <a:effectLst/>
                <a:latin typeface="Monaspace Neon" panose="02000009000000000000" pitchFamily="49" charset="77"/>
              </a:rPr>
              <a:t> containing the sample (with the people you want to have information on)</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a:t>
            </a:r>
            <a:r>
              <a:rPr lang="en-GB" sz="1400" b="0" dirty="0" err="1">
                <a:solidFill>
                  <a:srgbClr val="6A9955"/>
                </a:solidFill>
                <a:effectLst/>
                <a:latin typeface="Monaspace Neon" panose="02000009000000000000" pitchFamily="49" charset="77"/>
              </a:rPr>
              <a:t>df_agg</a:t>
            </a:r>
            <a:r>
              <a:rPr lang="en-GB" sz="1400" b="0" dirty="0">
                <a:solidFill>
                  <a:srgbClr val="6A9955"/>
                </a:solidFill>
                <a:effectLst/>
                <a:latin typeface="Monaspace Neon" panose="02000009000000000000" pitchFamily="49" charset="77"/>
              </a:rPr>
              <a:t>: A polars </a:t>
            </a:r>
            <a:r>
              <a:rPr lang="en-GB" sz="1400" b="0" dirty="0" err="1">
                <a:solidFill>
                  <a:srgbClr val="6A9955"/>
                </a:solidFill>
                <a:effectLst/>
                <a:latin typeface="Monaspace Neon" panose="02000009000000000000" pitchFamily="49" charset="77"/>
              </a:rPr>
              <a:t>dataframe</a:t>
            </a:r>
            <a:r>
              <a:rPr lang="en-GB" sz="1400" b="0" dirty="0">
                <a:solidFill>
                  <a:srgbClr val="6A9955"/>
                </a:solidFill>
                <a:effectLst/>
                <a:latin typeface="Monaspace Neon" panose="02000009000000000000" pitchFamily="49" charset="77"/>
              </a:rPr>
              <a:t> with the information you want to aggregate. For example, the income of all people in the country</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year: the year of the data you want to use</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a:t>
            </a:r>
            <a:r>
              <a:rPr lang="en-GB" sz="1400" b="0" dirty="0" err="1">
                <a:solidFill>
                  <a:srgbClr val="6A9955"/>
                </a:solidFill>
                <a:effectLst/>
                <a:latin typeface="Monaspace Neon" panose="02000009000000000000" pitchFamily="49" charset="77"/>
              </a:rPr>
              <a:t>agg_func</a:t>
            </a:r>
            <a:r>
              <a:rPr lang="en-GB" sz="1400" b="0" dirty="0">
                <a:solidFill>
                  <a:srgbClr val="6A9955"/>
                </a:solidFill>
                <a:effectLst/>
                <a:latin typeface="Monaspace Neon" panose="02000009000000000000" pitchFamily="49" charset="77"/>
              </a:rPr>
              <a:t>: the aggregation functions you want to use. For example, [</a:t>
            </a:r>
            <a:r>
              <a:rPr lang="en-GB" sz="1400" b="0" dirty="0" err="1">
                <a:solidFill>
                  <a:srgbClr val="6A9955"/>
                </a:solidFill>
                <a:effectLst/>
                <a:latin typeface="Monaspace Neon" panose="02000009000000000000" pitchFamily="49" charset="77"/>
              </a:rPr>
              <a:t>pl.mean</a:t>
            </a:r>
            <a:r>
              <a:rPr lang="en-GB" sz="1400" b="0" dirty="0">
                <a:solidFill>
                  <a:srgbClr val="6A9955"/>
                </a:solidFill>
                <a:effectLst/>
                <a:latin typeface="Monaspace Neon" panose="02000009000000000000" pitchFamily="49" charset="77"/>
              </a:rPr>
              <a:t> or </a:t>
            </a:r>
            <a:r>
              <a:rPr lang="en-GB" sz="1400" b="0" dirty="0" err="1">
                <a:solidFill>
                  <a:srgbClr val="6A9955"/>
                </a:solidFill>
                <a:effectLst/>
                <a:latin typeface="Monaspace Neon" panose="02000009000000000000" pitchFamily="49" charset="77"/>
              </a:rPr>
              <a:t>pl.sum</a:t>
            </a:r>
            <a:r>
              <a:rPr lang="en-GB" sz="1400" b="0" dirty="0">
                <a:solidFill>
                  <a:srgbClr val="6A9955"/>
                </a:solidFill>
                <a:effectLst/>
                <a:latin typeface="Monaspace Neon" panose="02000009000000000000" pitchFamily="49" charset="77"/>
              </a:rPr>
              <a:t>]</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6A9955"/>
                </a:solidFill>
                <a:effectLst/>
                <a:latin typeface="Monaspace Neon" panose="02000009000000000000" pitchFamily="49" charset="77"/>
              </a:rPr>
              <a:t># lazy: if True, the operations are concatenated lazily and computed at the end. If False, the operations are computed immediately</a:t>
            </a:r>
            <a:endParaRPr lang="en-GB" sz="1400" b="0" dirty="0">
              <a:solidFill>
                <a:srgbClr val="CCCCCC"/>
              </a:solidFill>
              <a:effectLst/>
              <a:latin typeface="Monaspace Neon" panose="02000009000000000000" pitchFamily="49" charset="77"/>
            </a:endParaRPr>
          </a:p>
          <a:p>
            <a:pPr>
              <a:lnSpc>
                <a:spcPct val="120000"/>
              </a:lnSpc>
              <a:spcBef>
                <a:spcPts val="0"/>
              </a:spcBef>
            </a:pPr>
            <a:br>
              <a:rPr lang="en-GB" sz="1400" b="0" dirty="0">
                <a:solidFill>
                  <a:srgbClr val="CCCCCC"/>
                </a:solidFill>
                <a:effectLst/>
                <a:latin typeface="Monaspace Neon" panose="02000009000000000000" pitchFamily="49" charset="77"/>
              </a:rPr>
            </a:br>
            <a:r>
              <a:rPr lang="en-GB" sz="1400" b="0" dirty="0">
                <a:solidFill>
                  <a:srgbClr val="6A9955"/>
                </a:solidFill>
                <a:effectLst/>
                <a:latin typeface="Monaspace Neon" panose="02000009000000000000" pitchFamily="49" charset="77"/>
              </a:rPr>
              <a:t># Example</a:t>
            </a:r>
            <a:endParaRPr lang="en-GB" sz="1400" b="0" dirty="0">
              <a:solidFill>
                <a:srgbClr val="CCCCCC"/>
              </a:solidFill>
              <a:effectLst/>
              <a:latin typeface="Monaspace Neon" panose="02000009000000000000" pitchFamily="49" charset="77"/>
            </a:endParaRPr>
          </a:p>
          <a:p>
            <a:pPr>
              <a:lnSpc>
                <a:spcPct val="120000"/>
              </a:lnSpc>
              <a:spcBef>
                <a:spcPts val="0"/>
              </a:spcBef>
            </a:pPr>
            <a:r>
              <a:rPr lang="en-GB" sz="1400" b="0" dirty="0">
                <a:solidFill>
                  <a:srgbClr val="9CDCFE"/>
                </a:solidFill>
                <a:effectLst/>
                <a:latin typeface="Monaspace Neon" panose="02000009000000000000" pitchFamily="49" charset="77"/>
              </a:rPr>
              <a:t>query</a:t>
            </a:r>
            <a:r>
              <a:rPr lang="en-GB" sz="1400" b="0" dirty="0">
                <a:solidFill>
                  <a:srgbClr val="CCCCCC"/>
                </a:solidFill>
                <a:effectLst/>
                <a:latin typeface="Monaspace Neon" panose="02000009000000000000" pitchFamily="49" charset="77"/>
              </a:rPr>
              <a:t> </a:t>
            </a:r>
            <a:r>
              <a:rPr lang="en-GB" sz="1400" b="0" dirty="0">
                <a:solidFill>
                  <a:srgbClr val="D4D4D4"/>
                </a:solidFill>
                <a:effectLst/>
                <a:latin typeface="Monaspace Neon" panose="02000009000000000000" pitchFamily="49" charset="77"/>
              </a:rPr>
              <a:t>=</a:t>
            </a:r>
            <a:r>
              <a:rPr lang="en-GB" sz="1400" b="0" dirty="0">
                <a:solidFill>
                  <a:srgbClr val="CCCCCC"/>
                </a:solidFill>
                <a:effectLst/>
                <a:latin typeface="Monaspace Neon" panose="02000009000000000000" pitchFamily="49" charset="77"/>
              </a:rPr>
              <a:t> </a:t>
            </a:r>
            <a:r>
              <a:rPr lang="en-GB" sz="1400" b="0" dirty="0">
                <a:solidFill>
                  <a:srgbClr val="CE9178"/>
                </a:solidFill>
                <a:effectLst/>
                <a:latin typeface="Monaspace Neon" panose="02000009000000000000" pitchFamily="49" charset="77"/>
              </a:rPr>
              <a:t>"[Income, Age] -&gt; Family[301,302] -&gt; Schoolmates[all] -&gt; Sample"</a:t>
            </a:r>
            <a:endParaRPr lang="en-GB" sz="1400" b="0" dirty="0">
              <a:solidFill>
                <a:srgbClr val="CCCCCC"/>
              </a:solidFill>
              <a:effectLst/>
              <a:latin typeface="Monaspace Neon" panose="02000009000000000000" pitchFamily="49" charset="77"/>
            </a:endParaRPr>
          </a:p>
          <a:p>
            <a:pPr>
              <a:lnSpc>
                <a:spcPct val="120000"/>
              </a:lnSpc>
              <a:spcBef>
                <a:spcPts val="0"/>
              </a:spcBef>
            </a:pPr>
            <a:br>
              <a:rPr lang="en-GB" sz="1400" b="0" dirty="0">
                <a:solidFill>
                  <a:srgbClr val="CCCCCC"/>
                </a:solidFill>
                <a:effectLst/>
                <a:latin typeface="Monaspace Neon" panose="02000009000000000000" pitchFamily="49" charset="77"/>
              </a:rPr>
            </a:br>
            <a:r>
              <a:rPr lang="en-GB" sz="1400" b="0" dirty="0" err="1">
                <a:solidFill>
                  <a:srgbClr val="9CDCFE"/>
                </a:solidFill>
                <a:effectLst/>
                <a:latin typeface="Monaspace Neon" panose="02000009000000000000" pitchFamily="49" charset="77"/>
              </a:rPr>
              <a:t>df</a:t>
            </a:r>
            <a:r>
              <a:rPr lang="en-GB" sz="1400" b="0" dirty="0">
                <a:solidFill>
                  <a:srgbClr val="CCCCCC"/>
                </a:solidFill>
                <a:effectLst/>
                <a:latin typeface="Monaspace Neon" panose="02000009000000000000" pitchFamily="49" charset="77"/>
              </a:rPr>
              <a:t> </a:t>
            </a:r>
            <a:r>
              <a:rPr lang="en-GB" sz="1400" b="0" dirty="0">
                <a:solidFill>
                  <a:srgbClr val="D4D4D4"/>
                </a:solidFill>
                <a:effectLst/>
                <a:latin typeface="Monaspace Neon" panose="02000009000000000000" pitchFamily="49" charset="77"/>
              </a:rPr>
              <a:t>=</a:t>
            </a:r>
            <a:r>
              <a:rPr lang="en-GB" sz="1400" b="0" dirty="0">
                <a:solidFill>
                  <a:srgbClr val="CCCCCC"/>
                </a:solidFill>
                <a:effectLst/>
                <a:latin typeface="Monaspace Neon" panose="02000009000000000000" pitchFamily="49" charset="77"/>
              </a:rPr>
              <a:t> </a:t>
            </a:r>
            <a:r>
              <a:rPr lang="en-GB" sz="1400" b="0" dirty="0" err="1">
                <a:solidFill>
                  <a:srgbClr val="4EC9B0"/>
                </a:solidFill>
                <a:effectLst/>
                <a:latin typeface="Monaspace Neon" panose="02000009000000000000" pitchFamily="49" charset="77"/>
              </a:rPr>
              <a:t>netcbs</a:t>
            </a:r>
            <a:r>
              <a:rPr lang="en-GB" sz="1400" b="0" dirty="0" err="1">
                <a:solidFill>
                  <a:srgbClr val="CCCCCC"/>
                </a:solidFill>
                <a:effectLst/>
                <a:latin typeface="Monaspace Neon" panose="02000009000000000000" pitchFamily="49" charset="77"/>
              </a:rPr>
              <a:t>.</a:t>
            </a:r>
            <a:r>
              <a:rPr lang="en-GB" sz="1400" b="0" dirty="0" err="1">
                <a:solidFill>
                  <a:srgbClr val="DCDCAA"/>
                </a:solidFill>
                <a:effectLst/>
                <a:latin typeface="Monaspace Neon" panose="02000009000000000000" pitchFamily="49" charset="77"/>
              </a:rPr>
              <a:t>transform</a:t>
            </a:r>
            <a:r>
              <a:rPr lang="en-GB" sz="1400" b="0" dirty="0">
                <a:solidFill>
                  <a:srgbClr val="CCCCCC"/>
                </a:solidFill>
                <a:latin typeface="Monaspace Neon" panose="02000009000000000000" pitchFamily="49" charset="77"/>
              </a:rPr>
              <a:t>(</a:t>
            </a:r>
            <a:r>
              <a:rPr lang="en-GB" sz="1400" b="0" dirty="0">
                <a:solidFill>
                  <a:srgbClr val="9CDCFE"/>
                </a:solidFill>
                <a:effectLst/>
                <a:latin typeface="Monaspace Neon" panose="02000009000000000000" pitchFamily="49" charset="77"/>
              </a:rPr>
              <a:t>query</a:t>
            </a:r>
            <a:r>
              <a:rPr lang="en-GB" sz="1400" b="0" dirty="0">
                <a:solidFill>
                  <a:srgbClr val="CCCCCC"/>
                </a:solidFill>
                <a:effectLst/>
                <a:latin typeface="Monaspace Neon" panose="02000009000000000000" pitchFamily="49" charset="77"/>
              </a:rPr>
              <a:t>, </a:t>
            </a:r>
          </a:p>
          <a:p>
            <a:pPr>
              <a:lnSpc>
                <a:spcPct val="120000"/>
              </a:lnSpc>
              <a:spcBef>
                <a:spcPts val="0"/>
              </a:spcBef>
            </a:pPr>
            <a:r>
              <a:rPr lang="en-GB" sz="1400" b="0" dirty="0">
                <a:solidFill>
                  <a:srgbClr val="9CDCFE"/>
                </a:solidFill>
                <a:effectLst/>
                <a:latin typeface="Monaspace Neon" panose="02000009000000000000" pitchFamily="49" charset="77"/>
              </a:rPr>
              <a:t>		 </a:t>
            </a:r>
            <a:r>
              <a:rPr lang="en-GB" sz="1400" b="0" dirty="0" err="1">
                <a:solidFill>
                  <a:srgbClr val="9CDCFE"/>
                </a:solidFill>
                <a:effectLst/>
                <a:latin typeface="Monaspace Neon" panose="02000009000000000000" pitchFamily="49" charset="77"/>
              </a:rPr>
              <a:t>df_sample</a:t>
            </a:r>
            <a:r>
              <a:rPr lang="en-GB" sz="1400" b="0" dirty="0">
                <a:solidFill>
                  <a:srgbClr val="CCCCCC"/>
                </a:solidFill>
                <a:effectLst/>
                <a:latin typeface="Monaspace Neon" panose="02000009000000000000" pitchFamily="49" charset="77"/>
              </a:rPr>
              <a:t> </a:t>
            </a:r>
            <a:r>
              <a:rPr lang="en-GB" sz="1400" b="0" dirty="0">
                <a:solidFill>
                  <a:srgbClr val="D4D4D4"/>
                </a:solidFill>
                <a:effectLst/>
                <a:latin typeface="Monaspace Neon" panose="02000009000000000000" pitchFamily="49" charset="77"/>
              </a:rPr>
              <a:t>=</a:t>
            </a:r>
            <a:r>
              <a:rPr lang="en-GB" sz="1400" b="0" dirty="0">
                <a:solidFill>
                  <a:srgbClr val="CCCCCC"/>
                </a:solidFill>
                <a:effectLst/>
                <a:latin typeface="Monaspace Neon" panose="02000009000000000000" pitchFamily="49" charset="77"/>
              </a:rPr>
              <a:t> </a:t>
            </a:r>
            <a:r>
              <a:rPr lang="en-GB" sz="1400" b="0" dirty="0" err="1">
                <a:solidFill>
                  <a:srgbClr val="9CDCFE"/>
                </a:solidFill>
                <a:effectLst/>
                <a:latin typeface="Monaspace Neon" panose="02000009000000000000" pitchFamily="49" charset="77"/>
              </a:rPr>
              <a:t>df_sample</a:t>
            </a:r>
            <a:r>
              <a:rPr lang="en-GB" sz="1400" b="0" dirty="0">
                <a:solidFill>
                  <a:srgbClr val="CCCCCC"/>
                </a:solidFill>
                <a:effectLst/>
                <a:latin typeface="Monaspace Neon" panose="02000009000000000000" pitchFamily="49" charset="77"/>
              </a:rPr>
              <a:t>, </a:t>
            </a:r>
          </a:p>
          <a:p>
            <a:pPr>
              <a:lnSpc>
                <a:spcPct val="120000"/>
              </a:lnSpc>
              <a:spcBef>
                <a:spcPts val="0"/>
              </a:spcBef>
            </a:pPr>
            <a:r>
              <a:rPr lang="en-GB" sz="1400" b="0" dirty="0">
                <a:solidFill>
                  <a:srgbClr val="9CDCFE"/>
                </a:solidFill>
                <a:effectLst/>
                <a:latin typeface="Monaspace Neon" panose="02000009000000000000" pitchFamily="49" charset="77"/>
              </a:rPr>
              <a:t>		 </a:t>
            </a:r>
            <a:r>
              <a:rPr lang="en-GB" sz="1400" b="0" dirty="0" err="1">
                <a:solidFill>
                  <a:srgbClr val="9CDCFE"/>
                </a:solidFill>
                <a:effectLst/>
                <a:latin typeface="Monaspace Neon" panose="02000009000000000000" pitchFamily="49" charset="77"/>
              </a:rPr>
              <a:t>df_agg</a:t>
            </a:r>
            <a:r>
              <a:rPr lang="en-GB" sz="1400" b="0" dirty="0">
                <a:solidFill>
                  <a:srgbClr val="CCCCCC"/>
                </a:solidFill>
                <a:effectLst/>
                <a:latin typeface="Monaspace Neon" panose="02000009000000000000" pitchFamily="49" charset="77"/>
              </a:rPr>
              <a:t> </a:t>
            </a:r>
            <a:r>
              <a:rPr lang="en-GB" sz="1400" b="0" dirty="0">
                <a:solidFill>
                  <a:srgbClr val="D4D4D4"/>
                </a:solidFill>
                <a:effectLst/>
                <a:latin typeface="Monaspace Neon" panose="02000009000000000000" pitchFamily="49" charset="77"/>
              </a:rPr>
              <a:t>=</a:t>
            </a:r>
            <a:r>
              <a:rPr lang="en-GB" sz="1400" b="0" dirty="0">
                <a:solidFill>
                  <a:srgbClr val="CCCCCC"/>
                </a:solidFill>
                <a:effectLst/>
                <a:latin typeface="Monaspace Neon" panose="02000009000000000000" pitchFamily="49" charset="77"/>
              </a:rPr>
              <a:t> </a:t>
            </a:r>
            <a:r>
              <a:rPr lang="en-GB" sz="1400" b="0" dirty="0" err="1">
                <a:solidFill>
                  <a:srgbClr val="9CDCFE"/>
                </a:solidFill>
                <a:effectLst/>
                <a:latin typeface="Monaspace Neon" panose="02000009000000000000" pitchFamily="49" charset="77"/>
              </a:rPr>
              <a:t>df_agg</a:t>
            </a:r>
            <a:r>
              <a:rPr lang="en-GB" sz="1400" b="0" dirty="0">
                <a:solidFill>
                  <a:srgbClr val="CCCCCC"/>
                </a:solidFill>
                <a:effectLst/>
                <a:latin typeface="Monaspace Neon" panose="02000009000000000000" pitchFamily="49" charset="77"/>
              </a:rPr>
              <a:t>, </a:t>
            </a:r>
          </a:p>
          <a:p>
            <a:pPr>
              <a:lnSpc>
                <a:spcPct val="120000"/>
              </a:lnSpc>
              <a:spcBef>
                <a:spcPts val="0"/>
              </a:spcBef>
            </a:pPr>
            <a:r>
              <a:rPr lang="en-GB" sz="1400" b="0" dirty="0">
                <a:solidFill>
                  <a:srgbClr val="9CDCFE"/>
                </a:solidFill>
                <a:effectLst/>
                <a:latin typeface="Monaspace Neon" panose="02000009000000000000" pitchFamily="49" charset="77"/>
              </a:rPr>
              <a:t>		 year</a:t>
            </a:r>
            <a:r>
              <a:rPr lang="en-GB" sz="1400" b="0" dirty="0">
                <a:solidFill>
                  <a:srgbClr val="D4D4D4"/>
                </a:solidFill>
                <a:effectLst/>
                <a:latin typeface="Monaspace Neon" panose="02000009000000000000" pitchFamily="49" charset="77"/>
              </a:rPr>
              <a:t>=</a:t>
            </a:r>
            <a:r>
              <a:rPr lang="en-GB" sz="1400" b="0" dirty="0">
                <a:solidFill>
                  <a:srgbClr val="B5CEA8"/>
                </a:solidFill>
                <a:effectLst/>
                <a:latin typeface="Monaspace Neon" panose="02000009000000000000" pitchFamily="49" charset="77"/>
              </a:rPr>
              <a:t>2021</a:t>
            </a:r>
            <a:r>
              <a:rPr lang="en-GB" sz="1400" b="0" dirty="0">
                <a:solidFill>
                  <a:srgbClr val="CCCCCC"/>
                </a:solidFill>
                <a:effectLst/>
                <a:latin typeface="Monaspace Neon" panose="02000009000000000000" pitchFamily="49" charset="77"/>
              </a:rPr>
              <a:t>,</a:t>
            </a:r>
          </a:p>
          <a:p>
            <a:pPr>
              <a:lnSpc>
                <a:spcPct val="120000"/>
              </a:lnSpc>
              <a:spcBef>
                <a:spcPts val="0"/>
              </a:spcBef>
            </a:pPr>
            <a:r>
              <a:rPr lang="en-GB" sz="1400" b="0" dirty="0">
                <a:solidFill>
                  <a:srgbClr val="9CDCFE"/>
                </a:solidFill>
                <a:effectLst/>
                <a:latin typeface="Monaspace Neon" panose="02000009000000000000" pitchFamily="49" charset="77"/>
              </a:rPr>
              <a:t>		 </a:t>
            </a:r>
            <a:r>
              <a:rPr lang="en-GB" sz="1400" b="0" dirty="0" err="1">
                <a:solidFill>
                  <a:srgbClr val="9CDCFE"/>
                </a:solidFill>
                <a:effectLst/>
                <a:latin typeface="Monaspace Neon" panose="02000009000000000000" pitchFamily="49" charset="77"/>
              </a:rPr>
              <a:t>agg_func</a:t>
            </a:r>
            <a:r>
              <a:rPr lang="en-GB" sz="1400" b="0" dirty="0">
                <a:solidFill>
                  <a:srgbClr val="D4D4D4"/>
                </a:solidFill>
                <a:effectLst/>
                <a:latin typeface="Monaspace Neon" panose="02000009000000000000" pitchFamily="49" charset="77"/>
              </a:rPr>
              <a:t>=</a:t>
            </a:r>
            <a:r>
              <a:rPr lang="en-GB" sz="1400" b="0" dirty="0">
                <a:solidFill>
                  <a:srgbClr val="CCCCCC"/>
                </a:solidFill>
                <a:effectLst/>
                <a:latin typeface="Monaspace Neon" panose="02000009000000000000" pitchFamily="49" charset="77"/>
              </a:rPr>
              <a:t>[</a:t>
            </a:r>
            <a:r>
              <a:rPr lang="en-GB" sz="1400" b="0" dirty="0" err="1">
                <a:solidFill>
                  <a:srgbClr val="4EC9B0"/>
                </a:solidFill>
                <a:effectLst/>
                <a:latin typeface="Monaspace Neon" panose="02000009000000000000" pitchFamily="49" charset="77"/>
              </a:rPr>
              <a:t>pl</a:t>
            </a:r>
            <a:r>
              <a:rPr lang="en-GB" sz="1400" b="0" dirty="0" err="1">
                <a:solidFill>
                  <a:srgbClr val="CCCCCC"/>
                </a:solidFill>
                <a:effectLst/>
                <a:latin typeface="Monaspace Neon" panose="02000009000000000000" pitchFamily="49" charset="77"/>
              </a:rPr>
              <a:t>.</a:t>
            </a:r>
            <a:r>
              <a:rPr lang="en-GB" sz="1400" b="0" dirty="0" err="1">
                <a:solidFill>
                  <a:srgbClr val="DCDCAA"/>
                </a:solidFill>
                <a:effectLst/>
                <a:latin typeface="Monaspace Neon" panose="02000009000000000000" pitchFamily="49" charset="77"/>
              </a:rPr>
              <a:t>mean</a:t>
            </a:r>
            <a:r>
              <a:rPr lang="en-GB" sz="1400" b="0" dirty="0">
                <a:solidFill>
                  <a:srgbClr val="CCCCCC"/>
                </a:solidFill>
                <a:effectLst/>
                <a:latin typeface="Monaspace Neon" panose="02000009000000000000" pitchFamily="49" charset="77"/>
              </a:rPr>
              <a:t>, </a:t>
            </a:r>
            <a:r>
              <a:rPr lang="en-GB" sz="1400" b="0" dirty="0" err="1">
                <a:solidFill>
                  <a:srgbClr val="4EC9B0"/>
                </a:solidFill>
                <a:effectLst/>
                <a:latin typeface="Monaspace Neon" panose="02000009000000000000" pitchFamily="49" charset="77"/>
              </a:rPr>
              <a:t>pl</a:t>
            </a:r>
            <a:r>
              <a:rPr lang="en-GB" sz="1400" b="0" dirty="0" err="1">
                <a:solidFill>
                  <a:srgbClr val="CCCCCC"/>
                </a:solidFill>
                <a:effectLst/>
                <a:latin typeface="Monaspace Neon" panose="02000009000000000000" pitchFamily="49" charset="77"/>
              </a:rPr>
              <a:t>.</a:t>
            </a:r>
            <a:r>
              <a:rPr lang="en-GB" sz="1400" b="0" dirty="0" err="1">
                <a:solidFill>
                  <a:srgbClr val="DCDCAA"/>
                </a:solidFill>
                <a:effectLst/>
                <a:latin typeface="Monaspace Neon" panose="02000009000000000000" pitchFamily="49" charset="77"/>
              </a:rPr>
              <a:t>sum</a:t>
            </a:r>
            <a:r>
              <a:rPr lang="en-GB" sz="1400" b="0" dirty="0">
                <a:solidFill>
                  <a:srgbClr val="CCCCCC"/>
                </a:solidFill>
                <a:effectLst/>
                <a:latin typeface="Monaspace Neon" panose="02000009000000000000" pitchFamily="49" charset="77"/>
              </a:rPr>
              <a:t>, </a:t>
            </a:r>
            <a:r>
              <a:rPr lang="en-GB" sz="1400" b="0" dirty="0" err="1">
                <a:solidFill>
                  <a:srgbClr val="4EC9B0"/>
                </a:solidFill>
                <a:effectLst/>
                <a:latin typeface="Monaspace Neon" panose="02000009000000000000" pitchFamily="49" charset="77"/>
              </a:rPr>
              <a:t>pl</a:t>
            </a:r>
            <a:r>
              <a:rPr lang="en-GB" sz="1400" b="0" dirty="0" err="1">
                <a:solidFill>
                  <a:srgbClr val="CCCCCC"/>
                </a:solidFill>
                <a:effectLst/>
                <a:latin typeface="Monaspace Neon" panose="02000009000000000000" pitchFamily="49" charset="77"/>
              </a:rPr>
              <a:t>.</a:t>
            </a:r>
            <a:r>
              <a:rPr lang="en-GB" sz="1400" b="0" dirty="0" err="1">
                <a:solidFill>
                  <a:srgbClr val="DCDCAA"/>
                </a:solidFill>
                <a:effectLst/>
                <a:latin typeface="Monaspace Neon" panose="02000009000000000000" pitchFamily="49" charset="77"/>
              </a:rPr>
              <a:t>max</a:t>
            </a:r>
            <a:r>
              <a:rPr lang="en-GB" sz="1400" b="0" dirty="0">
                <a:solidFill>
                  <a:srgbClr val="CCCCCC"/>
                </a:solidFill>
                <a:effectLst/>
                <a:latin typeface="Monaspace Neon" panose="02000009000000000000" pitchFamily="49" charset="77"/>
              </a:rPr>
              <a:t>], </a:t>
            </a:r>
          </a:p>
          <a:p>
            <a:pPr>
              <a:lnSpc>
                <a:spcPct val="120000"/>
              </a:lnSpc>
              <a:spcBef>
                <a:spcPts val="0"/>
              </a:spcBef>
            </a:pPr>
            <a:r>
              <a:rPr lang="en-GB" sz="1400" b="0" dirty="0">
                <a:solidFill>
                  <a:srgbClr val="9CDCFE"/>
                </a:solidFill>
                <a:effectLst/>
                <a:latin typeface="Monaspace Neon" panose="02000009000000000000" pitchFamily="49" charset="77"/>
              </a:rPr>
              <a:t>		 lazy</a:t>
            </a:r>
            <a:r>
              <a:rPr lang="en-GB" sz="1400" b="0" dirty="0">
                <a:solidFill>
                  <a:srgbClr val="D4D4D4"/>
                </a:solidFill>
                <a:effectLst/>
                <a:latin typeface="Monaspace Neon" panose="02000009000000000000" pitchFamily="49" charset="77"/>
              </a:rPr>
              <a:t>=</a:t>
            </a:r>
            <a:r>
              <a:rPr lang="en-GB" sz="1400" b="0" dirty="0">
                <a:solidFill>
                  <a:srgbClr val="569CD6"/>
                </a:solidFill>
                <a:effectLst/>
                <a:latin typeface="Monaspace Neon" panose="02000009000000000000" pitchFamily="49" charset="77"/>
              </a:rPr>
              <a:t>True</a:t>
            </a:r>
          </a:p>
          <a:p>
            <a:pPr>
              <a:lnSpc>
                <a:spcPct val="120000"/>
              </a:lnSpc>
              <a:spcBef>
                <a:spcPts val="0"/>
              </a:spcBef>
            </a:pPr>
            <a:r>
              <a:rPr lang="en-GB" sz="1400" b="0" dirty="0">
                <a:solidFill>
                  <a:srgbClr val="CCCCCC"/>
                </a:solidFill>
                <a:effectLst/>
                <a:latin typeface="Monaspace Neon" panose="02000009000000000000" pitchFamily="49" charset="77"/>
              </a:rPr>
              <a:t>)</a:t>
            </a:r>
          </a:p>
        </p:txBody>
      </p:sp>
    </p:spTree>
    <p:extLst>
      <p:ext uri="{BB962C8B-B14F-4D97-AF65-F5344CB8AC3E}">
        <p14:creationId xmlns:p14="http://schemas.microsoft.com/office/powerpoint/2010/main" val="112554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 Placeholder 14">
            <a:extLst>
              <a:ext uri="{FF2B5EF4-FFF2-40B4-BE49-F238E27FC236}">
                <a16:creationId xmlns:a16="http://schemas.microsoft.com/office/drawing/2014/main" id="{36FC0B53-CB0B-839D-6079-6FEB4F8D88CE}"/>
              </a:ext>
            </a:extLst>
          </p:cNvPr>
          <p:cNvSpPr txBox="1">
            <a:spLocks/>
          </p:cNvSpPr>
          <p:nvPr/>
        </p:nvSpPr>
        <p:spPr>
          <a:xfrm>
            <a:off x="531540" y="473880"/>
            <a:ext cx="10717031" cy="58253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solidFill>
                  <a:schemeClr val="tx1"/>
                </a:solidFill>
              </a:rPr>
              <a:t>In general:</a:t>
            </a:r>
          </a:p>
          <a:p>
            <a:pPr fontAlgn="auto">
              <a:spcAft>
                <a:spcPts val="0"/>
              </a:spcAft>
            </a:pPr>
            <a:endParaRPr lang="en-NL" dirty="0">
              <a:solidFill>
                <a:schemeClr val="tx1"/>
              </a:solidFill>
            </a:endParaRPr>
          </a:p>
          <a:p>
            <a:pPr marL="285750" indent="-285750" fontAlgn="auto">
              <a:spcAft>
                <a:spcPts val="0"/>
              </a:spcAft>
              <a:buFont typeface="Arial" panose="020B0604020202020204" pitchFamily="34" charset="0"/>
              <a:buChar char="•"/>
            </a:pPr>
            <a:r>
              <a:rPr lang="en-NL" b="0" dirty="0">
                <a:solidFill>
                  <a:schemeClr val="tx1"/>
                </a:solidFill>
                <a:sym typeface="Wingdings" pitchFamily="2" charset="2"/>
              </a:rPr>
              <a:t>These are huge files!</a:t>
            </a:r>
          </a:p>
          <a:p>
            <a:pPr marL="569214" lvl="1" indent="-285750" fontAlgn="auto">
              <a:spcAft>
                <a:spcPts val="0"/>
              </a:spcAft>
            </a:pPr>
            <a:r>
              <a:rPr lang="en-NL" b="0" dirty="0">
                <a:solidFill>
                  <a:schemeClr val="tx1"/>
                </a:solidFill>
                <a:sym typeface="Wingdings" pitchFamily="2" charset="2"/>
              </a:rPr>
              <a:t>There are 700 M colleagues, 415 M neighbors, 440 M housemates, 88 M cousins</a:t>
            </a:r>
          </a:p>
          <a:p>
            <a:pPr marL="285750" indent="-285750" fontAlgn="auto">
              <a:spcAft>
                <a:spcPts val="0"/>
              </a:spcAft>
              <a:buFont typeface="Arial" panose="020B0604020202020204" pitchFamily="34" charset="0"/>
              <a:buChar char="•"/>
            </a:pPr>
            <a:r>
              <a:rPr lang="en-NL" b="0" dirty="0">
                <a:solidFill>
                  <a:schemeClr val="tx1"/>
                </a:solidFill>
                <a:sym typeface="Wingdings" pitchFamily="2" charset="2"/>
              </a:rPr>
              <a:t>Tips:</a:t>
            </a:r>
          </a:p>
          <a:p>
            <a:pPr marL="569214" lvl="1" indent="-285750" fontAlgn="auto">
              <a:spcAft>
                <a:spcPts val="0"/>
              </a:spcAft>
            </a:pPr>
            <a:r>
              <a:rPr lang="en-NL" dirty="0">
                <a:solidFill>
                  <a:schemeClr val="tx1"/>
                </a:solidFill>
                <a:sym typeface="Wingdings" pitchFamily="2" charset="2"/>
              </a:rPr>
              <a:t>Start with small samples until you know everything works</a:t>
            </a:r>
            <a:endParaRPr lang="en-NL" b="0" dirty="0">
              <a:solidFill>
                <a:schemeClr val="tx1"/>
              </a:solidFill>
              <a:sym typeface="Wingdings" pitchFamily="2" charset="2"/>
            </a:endParaRPr>
          </a:p>
          <a:p>
            <a:pPr marL="569214" lvl="1" indent="-285750" fontAlgn="auto">
              <a:spcAft>
                <a:spcPts val="0"/>
              </a:spcAft>
            </a:pPr>
            <a:r>
              <a:rPr lang="en-NL" dirty="0">
                <a:solidFill>
                  <a:schemeClr val="tx1"/>
                </a:solidFill>
                <a:sym typeface="Wingdings" pitchFamily="2" charset="2"/>
              </a:rPr>
              <a:t>Be efficient</a:t>
            </a:r>
          </a:p>
          <a:p>
            <a:pPr marL="1428750" lvl="2" indent="-285750" fontAlgn="auto">
              <a:spcAft>
                <a:spcPts val="0"/>
              </a:spcAft>
            </a:pPr>
            <a:r>
              <a:rPr lang="en-GB" sz="1800" dirty="0">
                <a:sym typeface="Wingdings" pitchFamily="2" charset="2"/>
              </a:rPr>
              <a:t>Use </a:t>
            </a:r>
            <a:r>
              <a:rPr lang="en-GB" sz="1800" i="1" dirty="0">
                <a:sym typeface="Wingdings" pitchFamily="2" charset="2"/>
              </a:rPr>
              <a:t>p</a:t>
            </a:r>
            <a:r>
              <a:rPr lang="en-NL" sz="1800" i="1" dirty="0">
                <a:sym typeface="Wingdings" pitchFamily="2" charset="2"/>
              </a:rPr>
              <a:t>olars </a:t>
            </a:r>
            <a:r>
              <a:rPr lang="en-NL" sz="1800" dirty="0">
                <a:sym typeface="Wingdings" pitchFamily="2" charset="2"/>
              </a:rPr>
              <a:t>instead of </a:t>
            </a:r>
            <a:r>
              <a:rPr lang="en-NL" sz="1800" i="1" dirty="0">
                <a:sym typeface="Wingdings" pitchFamily="2" charset="2"/>
              </a:rPr>
              <a:t>pandas</a:t>
            </a:r>
          </a:p>
          <a:p>
            <a:pPr marL="1428750" lvl="2" indent="-285750" fontAlgn="auto">
              <a:spcAft>
                <a:spcPts val="0"/>
              </a:spcAft>
            </a:pPr>
            <a:r>
              <a:rPr lang="en-NL" sz="1800" dirty="0">
                <a:sym typeface="Wingdings" pitchFamily="2" charset="2"/>
              </a:rPr>
              <a:t>Use lazy operations</a:t>
            </a:r>
          </a:p>
          <a:p>
            <a:pPr marL="569214" lvl="1" indent="-285750" fontAlgn="auto">
              <a:spcAft>
                <a:spcPts val="0"/>
              </a:spcAft>
            </a:pPr>
            <a:r>
              <a:rPr lang="en-NL" b="0" dirty="0">
                <a:solidFill>
                  <a:schemeClr val="tx1"/>
                </a:solidFill>
                <a:sym typeface="Wingdings" pitchFamily="2" charset="2"/>
              </a:rPr>
              <a:t>Clean up regularly using magic commands (remove data that you are not using from memory)</a:t>
            </a:r>
          </a:p>
          <a:p>
            <a:pPr marL="1428750" lvl="2" indent="-285750" fontAlgn="auto">
              <a:spcAft>
                <a:spcPts val="0"/>
              </a:spcAft>
            </a:pPr>
            <a:r>
              <a:rPr lang="en-NL" sz="1800" dirty="0">
                <a:sym typeface="Wingdings" pitchFamily="2" charset="2"/>
              </a:rPr>
              <a:t>%reset_selective –f df_x3</a:t>
            </a:r>
            <a:endParaRPr lang="en-NL" sz="1800" b="0" dirty="0">
              <a:sym typeface="Wingdings" pitchFamily="2" charset="2"/>
            </a:endParaRPr>
          </a:p>
          <a:p>
            <a:pPr marL="569214" lvl="1" indent="-285750" fontAlgn="auto">
              <a:spcAft>
                <a:spcPts val="0"/>
              </a:spcAft>
            </a:pPr>
            <a:r>
              <a:rPr lang="en-NL" b="0" dirty="0">
                <a:solidFill>
                  <a:schemeClr val="tx1"/>
                </a:solidFill>
                <a:sym typeface="Wingdings" pitchFamily="2" charset="2"/>
              </a:rPr>
              <a:t>The RA will crash</a:t>
            </a:r>
          </a:p>
          <a:p>
            <a:pPr marL="1428750" lvl="2" indent="-285750" fontAlgn="auto">
              <a:spcAft>
                <a:spcPts val="0"/>
              </a:spcAft>
            </a:pPr>
            <a:r>
              <a:rPr lang="en-NL" sz="1800" dirty="0">
                <a:sym typeface="Wingdings" pitchFamily="2" charset="2"/>
              </a:rPr>
              <a:t>Save your results to the hard drive using efficient data structures (pl.write_parquet)</a:t>
            </a:r>
            <a:endParaRPr lang="en-NL" sz="1800" b="0" dirty="0">
              <a:sym typeface="Wingdings" pitchFamily="2" charset="2"/>
            </a:endParaRPr>
          </a:p>
          <a:p>
            <a:pPr marL="569214" lvl="1" indent="-285750" fontAlgn="auto">
              <a:spcAft>
                <a:spcPts val="0"/>
              </a:spcAft>
            </a:pPr>
            <a:endParaRPr lang="en-NL" b="0" dirty="0">
              <a:solidFill>
                <a:schemeClr val="tx1"/>
              </a:solidFill>
              <a:sym typeface="Wingdings" pitchFamily="2" charset="2"/>
            </a:endParaRPr>
          </a:p>
        </p:txBody>
      </p:sp>
    </p:spTree>
    <p:extLst>
      <p:ext uri="{BB962C8B-B14F-4D97-AF65-F5344CB8AC3E}">
        <p14:creationId xmlns:p14="http://schemas.microsoft.com/office/powerpoint/2010/main" val="250640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H:/network_examples/exercice.ipybn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pPr marL="285750" indent="-285750" algn="l">
              <a:buFont typeface="Arial" panose="020B0604020202020204" pitchFamily="34" charset="0"/>
              <a:buChar char="•"/>
            </a:pPr>
            <a:r>
              <a:rPr lang="en-NL" dirty="0"/>
              <a:t>Copy the file to your group folder</a:t>
            </a:r>
          </a:p>
          <a:p>
            <a:pPr marL="285750" indent="-285750" algn="l">
              <a:buFont typeface="Arial" panose="020B0604020202020204" pitchFamily="34" charset="0"/>
              <a:buChar char="•"/>
            </a:pPr>
            <a:r>
              <a:rPr lang="en-NL" dirty="0"/>
              <a:t>Please only one person per group! (heavy server)</a:t>
            </a:r>
          </a:p>
          <a:p>
            <a:pPr marL="285750" indent="-285750" algn="l">
              <a:buFont typeface="Arial" panose="020B0604020202020204" pitchFamily="34" charset="0"/>
              <a:buChar char="•"/>
            </a:pPr>
            <a:r>
              <a:rPr lang="en-NL" dirty="0"/>
              <a:t>Keep the queries simple,  otherwise they will take too long</a:t>
            </a:r>
          </a:p>
        </p:txBody>
      </p:sp>
    </p:spTree>
    <p:extLst>
      <p:ext uri="{BB962C8B-B14F-4D97-AF65-F5344CB8AC3E}">
        <p14:creationId xmlns:p14="http://schemas.microsoft.com/office/powerpoint/2010/main" val="422383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8246" y="353180"/>
            <a:ext cx="10949353" cy="1189038"/>
          </a:xfrm>
        </p:spPr>
        <p:txBody>
          <a:bodyPr/>
          <a:lstStyle/>
          <a:p>
            <a:r>
              <a:rPr lang="en-GB" b="0" dirty="0"/>
              <a:t>3) Interactions can create </a:t>
            </a:r>
            <a:r>
              <a:rPr lang="en-GB" b="0" i="1" dirty="0"/>
              <a:t>emergence</a:t>
            </a:r>
            <a:endParaRPr lang="en-NL" i="1" dirty="0"/>
          </a:p>
        </p:txBody>
      </p:sp>
      <p:sp>
        <p:nvSpPr>
          <p:cNvPr id="3" name="Text Placeholder 1">
            <a:extLst>
              <a:ext uri="{FF2B5EF4-FFF2-40B4-BE49-F238E27FC236}">
                <a16:creationId xmlns:a16="http://schemas.microsoft.com/office/drawing/2014/main" id="{5F88AFDF-F18F-F94F-E702-E7EEF36469B8}"/>
              </a:ext>
            </a:extLst>
          </p:cNvPr>
          <p:cNvSpPr>
            <a:spLocks noGrp="1"/>
          </p:cNvSpPr>
          <p:nvPr>
            <p:ph type="body" sz="quarter" idx="11"/>
          </p:nvPr>
        </p:nvSpPr>
        <p:spPr>
          <a:xfrm>
            <a:off x="328246" y="1143388"/>
            <a:ext cx="10339754" cy="3374571"/>
          </a:xfrm>
        </p:spPr>
        <p:txBody>
          <a:bodyPr>
            <a:noAutofit/>
          </a:bodyPr>
          <a:lstStyle/>
          <a:p>
            <a:r>
              <a:rPr lang="en-US" sz="2000" b="0" dirty="0"/>
              <a:t>Sometimes a system (e.g. a society) has properties that the individual parts do not have. These properties are called “</a:t>
            </a:r>
            <a:r>
              <a:rPr lang="en-US" sz="2000" b="0" i="1" dirty="0"/>
              <a:t>emergent</a:t>
            </a:r>
            <a:r>
              <a:rPr lang="en-US" sz="2000" b="0" dirty="0"/>
              <a:t>” properties, and the system a </a:t>
            </a:r>
            <a:r>
              <a:rPr lang="en-US" sz="2000" b="0" i="1" dirty="0"/>
              <a:t>complex</a:t>
            </a:r>
            <a:r>
              <a:rPr lang="en-US" sz="2000" b="0" dirty="0"/>
              <a:t> system.</a:t>
            </a:r>
          </a:p>
          <a:p>
            <a:endParaRPr lang="en-US" sz="2000" b="0" dirty="0"/>
          </a:p>
          <a:p>
            <a:r>
              <a:rPr lang="en-GB" sz="2000" b="0" dirty="0"/>
              <a:t>“There's no love in a carbon atom, no hurricane in a water molecule,</a:t>
            </a:r>
          </a:p>
          <a:p>
            <a:r>
              <a:rPr lang="en-GB" sz="2000" b="0" dirty="0"/>
              <a:t>no financial collapse in a dollar bill.” </a:t>
            </a:r>
            <a:r>
              <a:rPr lang="en-GB" sz="2000" b="0" i="1" dirty="0"/>
              <a:t>Peter Sheridan Dodds</a:t>
            </a:r>
          </a:p>
          <a:p>
            <a:endParaRPr lang="en-US" sz="2000" b="0" dirty="0"/>
          </a:p>
          <a:p>
            <a:r>
              <a:rPr lang="en-US" sz="2000" b="0" dirty="0"/>
              <a:t>In social science: Connect micro-behavior to macro outcomes</a:t>
            </a:r>
          </a:p>
          <a:p>
            <a:endParaRPr lang="en-GB" sz="2000" b="0" i="1" dirty="0"/>
          </a:p>
          <a:p>
            <a:pPr marL="342900" indent="-342900">
              <a:buFontTx/>
              <a:buChar char="-"/>
            </a:pPr>
            <a:endParaRPr lang="en-US" sz="2400" b="0" dirty="0"/>
          </a:p>
          <a:p>
            <a:pPr marL="342900" indent="-342900">
              <a:buFontTx/>
              <a:buChar char="-"/>
            </a:pPr>
            <a:endParaRPr lang="en-US" sz="2400" b="0" dirty="0"/>
          </a:p>
          <a:p>
            <a:pPr marL="342900" indent="-342900">
              <a:buFontTx/>
              <a:buChar char="-"/>
            </a:pPr>
            <a:endParaRPr lang="en-US" sz="2400" b="0" dirty="0"/>
          </a:p>
        </p:txBody>
      </p:sp>
      <p:pic>
        <p:nvPicPr>
          <p:cNvPr id="6" name="Picture 5">
            <a:extLst>
              <a:ext uri="{FF2B5EF4-FFF2-40B4-BE49-F238E27FC236}">
                <a16:creationId xmlns:a16="http://schemas.microsoft.com/office/drawing/2014/main" id="{EE707907-18DA-750E-E70E-672B64115B60}"/>
              </a:ext>
            </a:extLst>
          </p:cNvPr>
          <p:cNvPicPr>
            <a:picLocks noChangeAspect="1"/>
          </p:cNvPicPr>
          <p:nvPr/>
        </p:nvPicPr>
        <p:blipFill rotWithShape="1">
          <a:blip r:embed="rId3"/>
          <a:srcRect r="53595"/>
          <a:stretch/>
        </p:blipFill>
        <p:spPr>
          <a:xfrm>
            <a:off x="8427916" y="2617395"/>
            <a:ext cx="3606798" cy="2011123"/>
          </a:xfrm>
          <a:prstGeom prst="rect">
            <a:avLst/>
          </a:prstGeom>
        </p:spPr>
      </p:pic>
      <p:sp>
        <p:nvSpPr>
          <p:cNvPr id="7" name="TextBox 6">
            <a:extLst>
              <a:ext uri="{FF2B5EF4-FFF2-40B4-BE49-F238E27FC236}">
                <a16:creationId xmlns:a16="http://schemas.microsoft.com/office/drawing/2014/main" id="{35D9192A-3114-446D-B71D-84378D2E092E}"/>
              </a:ext>
            </a:extLst>
          </p:cNvPr>
          <p:cNvSpPr txBox="1"/>
          <p:nvPr/>
        </p:nvSpPr>
        <p:spPr>
          <a:xfrm>
            <a:off x="4739895" y="6475790"/>
            <a:ext cx="7028399" cy="369332"/>
          </a:xfrm>
          <a:prstGeom prst="rect">
            <a:avLst/>
          </a:prstGeom>
          <a:noFill/>
        </p:spPr>
        <p:txBody>
          <a:bodyPr wrap="none" rtlCol="0">
            <a:spAutoFit/>
          </a:bodyPr>
          <a:lstStyle/>
          <a:p>
            <a:r>
              <a:rPr lang="en-GB" i="1" dirty="0"/>
              <a:t>http://</a:t>
            </a:r>
            <a:r>
              <a:rPr lang="en-GB" i="1" dirty="0" err="1"/>
              <a:t>nifty.stanford.edu</a:t>
            </a:r>
            <a:r>
              <a:rPr lang="en-GB" i="1" dirty="0"/>
              <a:t>/2014/</a:t>
            </a:r>
            <a:r>
              <a:rPr lang="en-GB" i="1" dirty="0" err="1"/>
              <a:t>mccown</a:t>
            </a:r>
            <a:r>
              <a:rPr lang="en-GB" i="1" dirty="0"/>
              <a:t>-</a:t>
            </a:r>
            <a:r>
              <a:rPr lang="en-GB" i="1" dirty="0" err="1"/>
              <a:t>schelling</a:t>
            </a:r>
            <a:r>
              <a:rPr lang="en-GB" i="1" dirty="0"/>
              <a:t>-model-segregation/</a:t>
            </a:r>
            <a:endParaRPr lang="en-NL" i="1" dirty="0"/>
          </a:p>
        </p:txBody>
      </p:sp>
      <p:sp>
        <p:nvSpPr>
          <p:cNvPr id="2" name="Text Placeholder 1">
            <a:extLst>
              <a:ext uri="{FF2B5EF4-FFF2-40B4-BE49-F238E27FC236}">
                <a16:creationId xmlns:a16="http://schemas.microsoft.com/office/drawing/2014/main" id="{9B5958BD-C433-DC61-B327-BA8080E02DAF}"/>
              </a:ext>
            </a:extLst>
          </p:cNvPr>
          <p:cNvSpPr txBox="1">
            <a:spLocks/>
          </p:cNvSpPr>
          <p:nvPr/>
        </p:nvSpPr>
        <p:spPr>
          <a:xfrm>
            <a:off x="374301" y="4136446"/>
            <a:ext cx="6894286" cy="33745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b="0" dirty="0"/>
          </a:p>
          <a:p>
            <a:pPr fontAlgn="auto">
              <a:spcAft>
                <a:spcPts val="0"/>
              </a:spcAft>
            </a:pPr>
            <a:r>
              <a:rPr lang="en-US" b="0" dirty="0"/>
              <a:t>e.g. Schelling model: why do we see urban segregation?</a:t>
            </a:r>
          </a:p>
          <a:p>
            <a:pPr fontAlgn="auto">
              <a:spcAft>
                <a:spcPts val="0"/>
              </a:spcAft>
            </a:pPr>
            <a:r>
              <a:rPr lang="en-US" b="0" dirty="0"/>
              <a:t>Every actor lives in a house and is connected to its neighbors in a network. Every actor is the same:</a:t>
            </a:r>
          </a:p>
          <a:p>
            <a:pPr marL="342900" indent="-342900" fontAlgn="auto">
              <a:spcAft>
                <a:spcPts val="0"/>
              </a:spcAft>
              <a:buFontTx/>
              <a:buChar char="-"/>
            </a:pPr>
            <a:r>
              <a:rPr lang="en-US" b="0" dirty="0"/>
              <a:t>They want to have 1/3 of their neighbors to be like them </a:t>
            </a:r>
          </a:p>
          <a:p>
            <a:pPr marL="342900" indent="-342900" fontAlgn="auto">
              <a:spcAft>
                <a:spcPts val="0"/>
              </a:spcAft>
              <a:buFontTx/>
              <a:buChar char="-"/>
            </a:pPr>
            <a:r>
              <a:rPr lang="en-US" b="0" dirty="0"/>
              <a:t>Otherwise, they move to a random house</a:t>
            </a:r>
          </a:p>
          <a:p>
            <a:pPr marL="342900" indent="-342900" fontAlgn="auto">
              <a:spcAft>
                <a:spcPts val="0"/>
              </a:spcAft>
              <a:buFontTx/>
              <a:buChar char="-"/>
            </a:pPr>
            <a:endParaRPr lang="en-US" b="0" i="1" dirty="0"/>
          </a:p>
          <a:p>
            <a:pPr fontAlgn="auto">
              <a:spcAft>
                <a:spcPts val="0"/>
              </a:spcAft>
            </a:pPr>
            <a:endParaRPr lang="en-US" b="0" dirty="0"/>
          </a:p>
        </p:txBody>
      </p:sp>
      <p:pic>
        <p:nvPicPr>
          <p:cNvPr id="5" name="Picture 4">
            <a:extLst>
              <a:ext uri="{FF2B5EF4-FFF2-40B4-BE49-F238E27FC236}">
                <a16:creationId xmlns:a16="http://schemas.microsoft.com/office/drawing/2014/main" id="{27A40852-E188-E436-DE25-4F84E58CD56B}"/>
              </a:ext>
            </a:extLst>
          </p:cNvPr>
          <p:cNvPicPr>
            <a:picLocks noChangeAspect="1"/>
          </p:cNvPicPr>
          <p:nvPr/>
        </p:nvPicPr>
        <p:blipFill rotWithShape="1">
          <a:blip r:embed="rId3"/>
          <a:srcRect l="45026"/>
          <a:stretch/>
        </p:blipFill>
        <p:spPr>
          <a:xfrm>
            <a:off x="7869112" y="4470738"/>
            <a:ext cx="4272783" cy="2011123"/>
          </a:xfrm>
          <a:prstGeom prst="rect">
            <a:avLst/>
          </a:prstGeom>
        </p:spPr>
      </p:pic>
    </p:spTree>
    <p:extLst>
      <p:ext uri="{BB962C8B-B14F-4D97-AF65-F5344CB8AC3E}">
        <p14:creationId xmlns:p14="http://schemas.microsoft.com/office/powerpoint/2010/main" val="32972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2.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60863</TotalTime>
  <Words>4369</Words>
  <Application>Microsoft Macintosh PowerPoint</Application>
  <PresentationFormat>Widescreen</PresentationFormat>
  <Paragraphs>810</Paragraphs>
  <Slides>82</Slides>
  <Notes>42</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Cambria Math</vt:lpstr>
      <vt:lpstr>Monaspace Neon</vt:lpstr>
      <vt:lpstr>OpenSans</vt:lpstr>
      <vt:lpstr>Segoe UI</vt:lpstr>
      <vt:lpstr>Wingdings</vt:lpstr>
      <vt:lpstr>Office Theme</vt:lpstr>
      <vt:lpstr>Networks and CBS</vt:lpstr>
      <vt:lpstr>Tabular data</vt:lpstr>
      <vt:lpstr>Relational data (networks)</vt:lpstr>
      <vt:lpstr>Relational data (networks)</vt:lpstr>
      <vt:lpstr>Why do we care about the connections?</vt:lpstr>
      <vt:lpstr>1) They reflect underlying patterns (e.g. differences in power/preferences/roles/groups).</vt:lpstr>
      <vt:lpstr>2) They constrain/facilitate future change. </vt:lpstr>
      <vt:lpstr>2) They constrain/facilitate future change. </vt:lpstr>
      <vt:lpstr>3) Interactions can create emergence</vt:lpstr>
      <vt:lpstr>Examples of research questions that can be answered with networks</vt:lpstr>
      <vt:lpstr>Today</vt:lpstr>
      <vt:lpstr>Introduction to networks</vt:lpstr>
      <vt:lpstr>What is a network?</vt:lpstr>
      <vt:lpstr>Types of networks</vt:lpstr>
      <vt:lpstr>Type of networks and characteristics</vt:lpstr>
      <vt:lpstr>Brief history of social network science: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Network representation</vt:lpstr>
      <vt:lpstr>Network metrics and characteristics</vt:lpstr>
      <vt:lpstr>Connectedness</vt:lpstr>
      <vt:lpstr>Density</vt:lpstr>
      <vt:lpstr>Clustering coefficient (~transitivity)</vt:lpstr>
      <vt:lpstr>Reciprocity</vt:lpstr>
      <vt:lpstr>Assortativity (homophily)</vt:lpstr>
      <vt:lpstr>Assortativity in CBS</vt:lpstr>
      <vt:lpstr>Small world: six degrees of separation</vt:lpstr>
      <vt:lpstr>Skewed degree distributions</vt:lpstr>
      <vt:lpstr>PowerPoint Presentation</vt:lpstr>
      <vt:lpstr>PowerPoint Presentation</vt:lpstr>
      <vt:lpstr>Robustness to failures Fragility to targeted attacks</vt:lpstr>
      <vt:lpstr>Network repository: networks.sweked.de</vt:lpstr>
      <vt:lpstr>Affiliation networks at CBS</vt:lpstr>
      <vt:lpstr>PowerPoint Presentation</vt:lpstr>
      <vt:lpstr>PowerPoint Presentation</vt:lpstr>
      <vt:lpstr>Types of analysis</vt:lpstr>
      <vt:lpstr>Types of analysis: Descriptive statistics</vt:lpstr>
      <vt:lpstr>Types of analysis: Centrality</vt:lpstr>
      <vt:lpstr>Centrality</vt:lpstr>
      <vt:lpstr>PowerPoint Presentation</vt:lpstr>
      <vt:lpstr>PowerPoint Presentation</vt:lpstr>
      <vt:lpstr>Types of analysis: Node-level regression</vt:lpstr>
      <vt:lpstr>Types of analysis: Community detection</vt:lpstr>
      <vt:lpstr>Types of analysis: Community detection</vt:lpstr>
      <vt:lpstr>How to partition the network?</vt:lpstr>
      <vt:lpstr>How to partition the network?</vt:lpstr>
      <vt:lpstr>How to partition the network?</vt:lpstr>
      <vt:lpstr>How to partition the network?</vt:lpstr>
      <vt:lpstr>Problems with modularity maximization</vt:lpstr>
      <vt:lpstr>Stochastic Block Model (SBM)</vt:lpstr>
      <vt:lpstr>Modularity</vt:lpstr>
      <vt:lpstr>What communities would modularity maximization find in a core-periphery network? What about SBM?</vt:lpstr>
      <vt:lpstr>PowerPoint Presentation</vt:lpstr>
      <vt:lpstr>There may be many good ways to partition a network, some unrelated to the node attributes you have!</vt:lpstr>
      <vt:lpstr>Some other type of analysis</vt:lpstr>
      <vt:lpstr>Types of analysis: Motif detection</vt:lpstr>
      <vt:lpstr>Types of analysis: Link/metadata prediction</vt:lpstr>
      <vt:lpstr>Types of analysis: Network reconstruction</vt:lpstr>
      <vt:lpstr>Types of analysis: Testing hypothesis</vt:lpstr>
      <vt:lpstr>Types of analysis: Dynamics</vt:lpstr>
      <vt:lpstr>Want to learn more about networks?</vt:lpstr>
      <vt:lpstr>Networks at CBS (POPNET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netCBS library (Python)</vt:lpstr>
      <vt:lpstr>PowerPoint Presentation</vt:lpstr>
      <vt:lpstr>PowerPoint Presentation</vt:lpstr>
      <vt:lpstr>H:/network_examples/exercice.ipybn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100</cp:revision>
  <dcterms:created xsi:type="dcterms:W3CDTF">2022-05-27T11:34:38Z</dcterms:created>
  <dcterms:modified xsi:type="dcterms:W3CDTF">2024-06-19T18:57:14Z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